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0"/>
  </p:notesMasterIdLst>
  <p:sldIdLst>
    <p:sldId id="257" r:id="rId5"/>
    <p:sldId id="281" r:id="rId6"/>
    <p:sldId id="340" r:id="rId7"/>
    <p:sldId id="341" r:id="rId8"/>
    <p:sldId id="342" r:id="rId9"/>
    <p:sldId id="351" r:id="rId10"/>
    <p:sldId id="352" r:id="rId11"/>
    <p:sldId id="353" r:id="rId12"/>
    <p:sldId id="354" r:id="rId13"/>
    <p:sldId id="355" r:id="rId14"/>
    <p:sldId id="356" r:id="rId15"/>
    <p:sldId id="357" r:id="rId16"/>
    <p:sldId id="358" r:id="rId17"/>
    <p:sldId id="359" r:id="rId18"/>
    <p:sldId id="360" r:id="rId19"/>
    <p:sldId id="361" r:id="rId20"/>
    <p:sldId id="362" r:id="rId21"/>
    <p:sldId id="363" r:id="rId22"/>
    <p:sldId id="364" r:id="rId23"/>
    <p:sldId id="371" r:id="rId24"/>
    <p:sldId id="366" r:id="rId25"/>
    <p:sldId id="367" r:id="rId26"/>
    <p:sldId id="369" r:id="rId27"/>
    <p:sldId id="370" r:id="rId28"/>
    <p:sldId id="372" r:id="rId29"/>
    <p:sldId id="368" r:id="rId30"/>
    <p:sldId id="388" r:id="rId31"/>
    <p:sldId id="385" r:id="rId32"/>
    <p:sldId id="373" r:id="rId33"/>
    <p:sldId id="386" r:id="rId34"/>
    <p:sldId id="387" r:id="rId35"/>
    <p:sldId id="374" r:id="rId36"/>
    <p:sldId id="375" r:id="rId37"/>
    <p:sldId id="389" r:id="rId38"/>
    <p:sldId id="390" r:id="rId39"/>
    <p:sldId id="391" r:id="rId40"/>
    <p:sldId id="376" r:id="rId41"/>
    <p:sldId id="392" r:id="rId42"/>
    <p:sldId id="393" r:id="rId43"/>
    <p:sldId id="377" r:id="rId44"/>
    <p:sldId id="394" r:id="rId45"/>
    <p:sldId id="378" r:id="rId46"/>
    <p:sldId id="379" r:id="rId47"/>
    <p:sldId id="380" r:id="rId48"/>
    <p:sldId id="381" r:id="rId49"/>
    <p:sldId id="395" r:id="rId50"/>
    <p:sldId id="382" r:id="rId51"/>
    <p:sldId id="398" r:id="rId52"/>
    <p:sldId id="399" r:id="rId53"/>
    <p:sldId id="396" r:id="rId54"/>
    <p:sldId id="383" r:id="rId55"/>
    <p:sldId id="384" r:id="rId56"/>
    <p:sldId id="397" r:id="rId57"/>
    <p:sldId id="401" r:id="rId58"/>
    <p:sldId id="411" r:id="rId59"/>
    <p:sldId id="400" r:id="rId60"/>
    <p:sldId id="412" r:id="rId61"/>
    <p:sldId id="403" r:id="rId62"/>
    <p:sldId id="413" r:id="rId63"/>
    <p:sldId id="404" r:id="rId64"/>
    <p:sldId id="405" r:id="rId65"/>
    <p:sldId id="406" r:id="rId66"/>
    <p:sldId id="414" r:id="rId67"/>
    <p:sldId id="407" r:id="rId68"/>
    <p:sldId id="41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p:restoredTop sz="94636"/>
  </p:normalViewPr>
  <p:slideViewPr>
    <p:cSldViewPr snapToGrid="0">
      <p:cViewPr varScale="1">
        <p:scale>
          <a:sx n="150" d="100"/>
          <a:sy n="150" d="100"/>
        </p:scale>
        <p:origin x="31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85FC02-23DE-8845-B6A8-52E134A37349}"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244A0-89E2-FA43-9225-E3C30B9D5198}" type="slidenum">
              <a:rPr lang="en-US" smtClean="0"/>
              <a:t>‹#›</a:t>
            </a:fld>
            <a:endParaRPr lang="en-US"/>
          </a:p>
        </p:txBody>
      </p:sp>
    </p:spTree>
    <p:extLst>
      <p:ext uri="{BB962C8B-B14F-4D97-AF65-F5344CB8AC3E}">
        <p14:creationId xmlns:p14="http://schemas.microsoft.com/office/powerpoint/2010/main" val="2452105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244A0-89E2-FA43-9225-E3C30B9D5198}" type="slidenum">
              <a:rPr lang="en-US" smtClean="0"/>
              <a:t>22</a:t>
            </a:fld>
            <a:endParaRPr lang="en-US"/>
          </a:p>
        </p:txBody>
      </p:sp>
    </p:spTree>
    <p:extLst>
      <p:ext uri="{BB962C8B-B14F-4D97-AF65-F5344CB8AC3E}">
        <p14:creationId xmlns:p14="http://schemas.microsoft.com/office/powerpoint/2010/main" val="982278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4F01A-1F7F-C72E-CD7E-EC70507D56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304F3-77BC-3970-B7F5-088DA718B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0480A7-9D5C-E7B1-D441-0E866E2FD5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16680A-1AF5-DAAB-26EC-8B8561D0EB4D}"/>
              </a:ext>
            </a:extLst>
          </p:cNvPr>
          <p:cNvSpPr>
            <a:spLocks noGrp="1"/>
          </p:cNvSpPr>
          <p:nvPr>
            <p:ph type="sldNum" sz="quarter" idx="5"/>
          </p:nvPr>
        </p:nvSpPr>
        <p:spPr/>
        <p:txBody>
          <a:bodyPr/>
          <a:lstStyle/>
          <a:p>
            <a:fld id="{166244A0-89E2-FA43-9225-E3C30B9D5198}" type="slidenum">
              <a:rPr lang="en-US" smtClean="0"/>
              <a:t>23</a:t>
            </a:fld>
            <a:endParaRPr lang="en-US"/>
          </a:p>
        </p:txBody>
      </p:sp>
    </p:spTree>
    <p:extLst>
      <p:ext uri="{BB962C8B-B14F-4D97-AF65-F5344CB8AC3E}">
        <p14:creationId xmlns:p14="http://schemas.microsoft.com/office/powerpoint/2010/main" val="169907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D3414-3955-EF93-83A1-92B34890F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62A15-4F78-3732-FA2D-0F0A7854E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C1D9B-94F1-242A-1B1C-500D2E2E26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10E83B-D260-1D80-17DB-29BC1AD546A0}"/>
              </a:ext>
            </a:extLst>
          </p:cNvPr>
          <p:cNvSpPr>
            <a:spLocks noGrp="1"/>
          </p:cNvSpPr>
          <p:nvPr>
            <p:ph type="sldNum" sz="quarter" idx="5"/>
          </p:nvPr>
        </p:nvSpPr>
        <p:spPr/>
        <p:txBody>
          <a:bodyPr/>
          <a:lstStyle/>
          <a:p>
            <a:fld id="{166244A0-89E2-FA43-9225-E3C30B9D5198}" type="slidenum">
              <a:rPr lang="en-US" smtClean="0"/>
              <a:t>24</a:t>
            </a:fld>
            <a:endParaRPr lang="en-US"/>
          </a:p>
        </p:txBody>
      </p:sp>
    </p:spTree>
    <p:extLst>
      <p:ext uri="{BB962C8B-B14F-4D97-AF65-F5344CB8AC3E}">
        <p14:creationId xmlns:p14="http://schemas.microsoft.com/office/powerpoint/2010/main" val="75725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7B401-40E0-145C-5890-A2C3573EE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4CDC8-BB9F-6AE4-93DA-2DA441BDB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1D86E-C342-1DE4-920D-5BF00E439A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041479-065F-3D7C-DBC9-C7AE0367356A}"/>
              </a:ext>
            </a:extLst>
          </p:cNvPr>
          <p:cNvSpPr>
            <a:spLocks noGrp="1"/>
          </p:cNvSpPr>
          <p:nvPr>
            <p:ph type="sldNum" sz="quarter" idx="5"/>
          </p:nvPr>
        </p:nvSpPr>
        <p:spPr/>
        <p:txBody>
          <a:bodyPr/>
          <a:lstStyle/>
          <a:p>
            <a:fld id="{166244A0-89E2-FA43-9225-E3C30B9D5198}" type="slidenum">
              <a:rPr lang="en-US" smtClean="0"/>
              <a:t>25</a:t>
            </a:fld>
            <a:endParaRPr lang="en-US"/>
          </a:p>
        </p:txBody>
      </p:sp>
    </p:spTree>
    <p:extLst>
      <p:ext uri="{BB962C8B-B14F-4D97-AF65-F5344CB8AC3E}">
        <p14:creationId xmlns:p14="http://schemas.microsoft.com/office/powerpoint/2010/main" val="2068506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244A0-89E2-FA43-9225-E3C30B9D5198}" type="slidenum">
              <a:rPr lang="en-US" smtClean="0"/>
              <a:t>47</a:t>
            </a:fld>
            <a:endParaRPr lang="en-US"/>
          </a:p>
        </p:txBody>
      </p:sp>
    </p:spTree>
    <p:extLst>
      <p:ext uri="{BB962C8B-B14F-4D97-AF65-F5344CB8AC3E}">
        <p14:creationId xmlns:p14="http://schemas.microsoft.com/office/powerpoint/2010/main" val="2498266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B54DE-A046-6E25-0474-B807B0DDCC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008E7-FF0C-C688-F39A-76ADE18988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707A95-EA64-AB45-E7F6-7260719F43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C4F619-B6E8-B8BF-B8E5-5D31B46C3929}"/>
              </a:ext>
            </a:extLst>
          </p:cNvPr>
          <p:cNvSpPr>
            <a:spLocks noGrp="1"/>
          </p:cNvSpPr>
          <p:nvPr>
            <p:ph type="sldNum" sz="quarter" idx="5"/>
          </p:nvPr>
        </p:nvSpPr>
        <p:spPr/>
        <p:txBody>
          <a:bodyPr/>
          <a:lstStyle/>
          <a:p>
            <a:fld id="{166244A0-89E2-FA43-9225-E3C30B9D5198}" type="slidenum">
              <a:rPr lang="en-US" smtClean="0"/>
              <a:t>48</a:t>
            </a:fld>
            <a:endParaRPr lang="en-US"/>
          </a:p>
        </p:txBody>
      </p:sp>
    </p:spTree>
    <p:extLst>
      <p:ext uri="{BB962C8B-B14F-4D97-AF65-F5344CB8AC3E}">
        <p14:creationId xmlns:p14="http://schemas.microsoft.com/office/powerpoint/2010/main" val="321928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CC922-C205-EE0A-18D7-0B4F00372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687B8-9CB7-26B2-9E60-CB00972BBD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47F72-14E6-4851-ABF7-26393459B8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C49B2D-01A9-FFD3-E89A-82EFD1111522}"/>
              </a:ext>
            </a:extLst>
          </p:cNvPr>
          <p:cNvSpPr>
            <a:spLocks noGrp="1"/>
          </p:cNvSpPr>
          <p:nvPr>
            <p:ph type="sldNum" sz="quarter" idx="5"/>
          </p:nvPr>
        </p:nvSpPr>
        <p:spPr/>
        <p:txBody>
          <a:bodyPr/>
          <a:lstStyle/>
          <a:p>
            <a:fld id="{166244A0-89E2-FA43-9225-E3C30B9D5198}" type="slidenum">
              <a:rPr lang="en-US" smtClean="0"/>
              <a:t>49</a:t>
            </a:fld>
            <a:endParaRPr lang="en-US"/>
          </a:p>
        </p:txBody>
      </p:sp>
    </p:spTree>
    <p:extLst>
      <p:ext uri="{BB962C8B-B14F-4D97-AF65-F5344CB8AC3E}">
        <p14:creationId xmlns:p14="http://schemas.microsoft.com/office/powerpoint/2010/main" val="3007892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6244A0-89E2-FA43-9225-E3C30B9D5198}" type="slidenum">
              <a:rPr lang="en-US" smtClean="0"/>
              <a:t>53</a:t>
            </a:fld>
            <a:endParaRPr lang="en-US"/>
          </a:p>
        </p:txBody>
      </p:sp>
    </p:spTree>
    <p:extLst>
      <p:ext uri="{BB962C8B-B14F-4D97-AF65-F5344CB8AC3E}">
        <p14:creationId xmlns:p14="http://schemas.microsoft.com/office/powerpoint/2010/main" val="4198909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D1F0-B14E-D946-1A22-3BB056C163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7BB47DB-ABFE-3980-D91F-FDE413AC02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C014737-FDE9-A7CB-A6B9-42217B0D1C61}"/>
              </a:ext>
            </a:extLst>
          </p:cNvPr>
          <p:cNvSpPr>
            <a:spLocks noGrp="1"/>
          </p:cNvSpPr>
          <p:nvPr>
            <p:ph type="dt" sz="half" idx="10"/>
          </p:nvPr>
        </p:nvSpPr>
        <p:spPr/>
        <p:txBody>
          <a:bodyPr/>
          <a:lstStyle/>
          <a:p>
            <a:fld id="{61BA0B68-6B1E-2241-AFD7-626583AEE3C6}" type="datetimeFigureOut">
              <a:rPr lang="en-US" smtClean="0"/>
              <a:t>4/10/2026</a:t>
            </a:fld>
            <a:endParaRPr lang="en-US"/>
          </a:p>
        </p:txBody>
      </p:sp>
      <p:sp>
        <p:nvSpPr>
          <p:cNvPr id="5" name="Footer Placeholder 4">
            <a:extLst>
              <a:ext uri="{FF2B5EF4-FFF2-40B4-BE49-F238E27FC236}">
                <a16:creationId xmlns:a16="http://schemas.microsoft.com/office/drawing/2014/main" id="{4EBBE0A5-98FB-5449-C225-D678A9182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ED4A5-1178-11F4-D4FA-DC9EA77EFC23}"/>
              </a:ext>
            </a:extLst>
          </p:cNvPr>
          <p:cNvSpPr>
            <a:spLocks noGrp="1"/>
          </p:cNvSpPr>
          <p:nvPr>
            <p:ph type="sldNum" sz="quarter" idx="12"/>
          </p:nvPr>
        </p:nvSpPr>
        <p:spPr/>
        <p:txBody>
          <a:bodyPr/>
          <a:lstStyle/>
          <a:p>
            <a:fld id="{A280C168-2C83-9646-8C08-338635D60260}" type="slidenum">
              <a:rPr lang="en-US" smtClean="0"/>
              <a:t>‹#›</a:t>
            </a:fld>
            <a:endParaRPr lang="en-US"/>
          </a:p>
        </p:txBody>
      </p:sp>
    </p:spTree>
    <p:extLst>
      <p:ext uri="{BB962C8B-B14F-4D97-AF65-F5344CB8AC3E}">
        <p14:creationId xmlns:p14="http://schemas.microsoft.com/office/powerpoint/2010/main" val="1864949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D05F-2775-3EEA-85F2-DA8668E0840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C992EFD-27EB-4878-5AE7-F24A2DC354D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6AADB3-9467-49E0-6A4B-244FED4A972C}"/>
              </a:ext>
            </a:extLst>
          </p:cNvPr>
          <p:cNvSpPr>
            <a:spLocks noGrp="1"/>
          </p:cNvSpPr>
          <p:nvPr>
            <p:ph type="dt" sz="half" idx="10"/>
          </p:nvPr>
        </p:nvSpPr>
        <p:spPr/>
        <p:txBody>
          <a:bodyPr/>
          <a:lstStyle/>
          <a:p>
            <a:fld id="{61BA0B68-6B1E-2241-AFD7-626583AEE3C6}" type="datetimeFigureOut">
              <a:rPr lang="en-US" smtClean="0"/>
              <a:t>4/10/2026</a:t>
            </a:fld>
            <a:endParaRPr lang="en-US"/>
          </a:p>
        </p:txBody>
      </p:sp>
      <p:sp>
        <p:nvSpPr>
          <p:cNvPr id="5" name="Footer Placeholder 4">
            <a:extLst>
              <a:ext uri="{FF2B5EF4-FFF2-40B4-BE49-F238E27FC236}">
                <a16:creationId xmlns:a16="http://schemas.microsoft.com/office/drawing/2014/main" id="{49A6285A-4BCE-3149-C5F3-B1199B869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4C2EA-8DDE-FEA4-CC66-F3BB6C7F7706}"/>
              </a:ext>
            </a:extLst>
          </p:cNvPr>
          <p:cNvSpPr>
            <a:spLocks noGrp="1"/>
          </p:cNvSpPr>
          <p:nvPr>
            <p:ph type="sldNum" sz="quarter" idx="12"/>
          </p:nvPr>
        </p:nvSpPr>
        <p:spPr/>
        <p:txBody>
          <a:bodyPr/>
          <a:lstStyle/>
          <a:p>
            <a:fld id="{A280C168-2C83-9646-8C08-338635D60260}" type="slidenum">
              <a:rPr lang="en-US" smtClean="0"/>
              <a:t>‹#›</a:t>
            </a:fld>
            <a:endParaRPr lang="en-US"/>
          </a:p>
        </p:txBody>
      </p:sp>
    </p:spTree>
    <p:extLst>
      <p:ext uri="{BB962C8B-B14F-4D97-AF65-F5344CB8AC3E}">
        <p14:creationId xmlns:p14="http://schemas.microsoft.com/office/powerpoint/2010/main" val="754228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753CFE-CD46-926D-F7FB-4B788B1A0A8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773391F-8016-E616-5355-0ADBDDB40C0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935405-143B-9B89-509B-69E27AC7998F}"/>
              </a:ext>
            </a:extLst>
          </p:cNvPr>
          <p:cNvSpPr>
            <a:spLocks noGrp="1"/>
          </p:cNvSpPr>
          <p:nvPr>
            <p:ph type="dt" sz="half" idx="10"/>
          </p:nvPr>
        </p:nvSpPr>
        <p:spPr/>
        <p:txBody>
          <a:bodyPr/>
          <a:lstStyle/>
          <a:p>
            <a:fld id="{61BA0B68-6B1E-2241-AFD7-626583AEE3C6}" type="datetimeFigureOut">
              <a:rPr lang="en-US" smtClean="0"/>
              <a:t>4/10/2026</a:t>
            </a:fld>
            <a:endParaRPr lang="en-US"/>
          </a:p>
        </p:txBody>
      </p:sp>
      <p:sp>
        <p:nvSpPr>
          <p:cNvPr id="5" name="Footer Placeholder 4">
            <a:extLst>
              <a:ext uri="{FF2B5EF4-FFF2-40B4-BE49-F238E27FC236}">
                <a16:creationId xmlns:a16="http://schemas.microsoft.com/office/drawing/2014/main" id="{1A94D6D1-FA79-48E5-3EAE-336206B2E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84430-DE07-F652-E7F1-23F8B00E10AD}"/>
              </a:ext>
            </a:extLst>
          </p:cNvPr>
          <p:cNvSpPr>
            <a:spLocks noGrp="1"/>
          </p:cNvSpPr>
          <p:nvPr>
            <p:ph type="sldNum" sz="quarter" idx="12"/>
          </p:nvPr>
        </p:nvSpPr>
        <p:spPr/>
        <p:txBody>
          <a:bodyPr/>
          <a:lstStyle/>
          <a:p>
            <a:fld id="{A280C168-2C83-9646-8C08-338635D60260}" type="slidenum">
              <a:rPr lang="en-US" smtClean="0"/>
              <a:t>‹#›</a:t>
            </a:fld>
            <a:endParaRPr lang="en-US"/>
          </a:p>
        </p:txBody>
      </p:sp>
    </p:spTree>
    <p:extLst>
      <p:ext uri="{BB962C8B-B14F-4D97-AF65-F5344CB8AC3E}">
        <p14:creationId xmlns:p14="http://schemas.microsoft.com/office/powerpoint/2010/main" val="2520630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4ABF9-32A9-3E60-7067-EAAFF610EE2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4D4260F-3D1B-4F5C-0484-4563295CFDB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8C08D2-0E8B-8F2C-2102-64DBE25023DB}"/>
              </a:ext>
            </a:extLst>
          </p:cNvPr>
          <p:cNvSpPr>
            <a:spLocks noGrp="1"/>
          </p:cNvSpPr>
          <p:nvPr>
            <p:ph type="dt" sz="half" idx="10"/>
          </p:nvPr>
        </p:nvSpPr>
        <p:spPr/>
        <p:txBody>
          <a:bodyPr/>
          <a:lstStyle/>
          <a:p>
            <a:fld id="{61BA0B68-6B1E-2241-AFD7-626583AEE3C6}" type="datetimeFigureOut">
              <a:rPr lang="en-US" smtClean="0"/>
              <a:t>4/10/2026</a:t>
            </a:fld>
            <a:endParaRPr lang="en-US"/>
          </a:p>
        </p:txBody>
      </p:sp>
      <p:sp>
        <p:nvSpPr>
          <p:cNvPr id="5" name="Footer Placeholder 4">
            <a:extLst>
              <a:ext uri="{FF2B5EF4-FFF2-40B4-BE49-F238E27FC236}">
                <a16:creationId xmlns:a16="http://schemas.microsoft.com/office/drawing/2014/main" id="{7826F770-0DAA-B8BB-EEAF-03AF562B4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86DC7-76B1-2894-C069-FED921569389}"/>
              </a:ext>
            </a:extLst>
          </p:cNvPr>
          <p:cNvSpPr>
            <a:spLocks noGrp="1"/>
          </p:cNvSpPr>
          <p:nvPr>
            <p:ph type="sldNum" sz="quarter" idx="12"/>
          </p:nvPr>
        </p:nvSpPr>
        <p:spPr/>
        <p:txBody>
          <a:bodyPr/>
          <a:lstStyle/>
          <a:p>
            <a:fld id="{A280C168-2C83-9646-8C08-338635D60260}" type="slidenum">
              <a:rPr lang="en-US" smtClean="0"/>
              <a:t>‹#›</a:t>
            </a:fld>
            <a:endParaRPr lang="en-US"/>
          </a:p>
        </p:txBody>
      </p:sp>
    </p:spTree>
    <p:extLst>
      <p:ext uri="{BB962C8B-B14F-4D97-AF65-F5344CB8AC3E}">
        <p14:creationId xmlns:p14="http://schemas.microsoft.com/office/powerpoint/2010/main" val="197173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47E6-BDD5-33E4-E55A-5BF15386253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DB579AF-CEC3-F585-40E8-00E1C7E4B1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94BC6E-49ED-7DEB-9948-A8B3DBE15B65}"/>
              </a:ext>
            </a:extLst>
          </p:cNvPr>
          <p:cNvSpPr>
            <a:spLocks noGrp="1"/>
          </p:cNvSpPr>
          <p:nvPr>
            <p:ph type="dt" sz="half" idx="10"/>
          </p:nvPr>
        </p:nvSpPr>
        <p:spPr/>
        <p:txBody>
          <a:bodyPr/>
          <a:lstStyle/>
          <a:p>
            <a:fld id="{61BA0B68-6B1E-2241-AFD7-626583AEE3C6}" type="datetimeFigureOut">
              <a:rPr lang="en-US" smtClean="0"/>
              <a:t>4/10/2026</a:t>
            </a:fld>
            <a:endParaRPr lang="en-US"/>
          </a:p>
        </p:txBody>
      </p:sp>
      <p:sp>
        <p:nvSpPr>
          <p:cNvPr id="5" name="Footer Placeholder 4">
            <a:extLst>
              <a:ext uri="{FF2B5EF4-FFF2-40B4-BE49-F238E27FC236}">
                <a16:creationId xmlns:a16="http://schemas.microsoft.com/office/drawing/2014/main" id="{0B6F44EA-2E4E-16F3-ECE3-35131E436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F3E4C-9A04-5589-CA2A-C0AE0F833B6E}"/>
              </a:ext>
            </a:extLst>
          </p:cNvPr>
          <p:cNvSpPr>
            <a:spLocks noGrp="1"/>
          </p:cNvSpPr>
          <p:nvPr>
            <p:ph type="sldNum" sz="quarter" idx="12"/>
          </p:nvPr>
        </p:nvSpPr>
        <p:spPr/>
        <p:txBody>
          <a:bodyPr/>
          <a:lstStyle/>
          <a:p>
            <a:fld id="{A280C168-2C83-9646-8C08-338635D60260}" type="slidenum">
              <a:rPr lang="en-US" smtClean="0"/>
              <a:t>‹#›</a:t>
            </a:fld>
            <a:endParaRPr lang="en-US"/>
          </a:p>
        </p:txBody>
      </p:sp>
    </p:spTree>
    <p:extLst>
      <p:ext uri="{BB962C8B-B14F-4D97-AF65-F5344CB8AC3E}">
        <p14:creationId xmlns:p14="http://schemas.microsoft.com/office/powerpoint/2010/main" val="166832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F7B04-DA43-5EAB-1527-022B95B3F2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E1AAD1-8BED-53AE-0F13-BE1720BBB0C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BCA4AAA-3EAC-DA94-23AD-2DF8137706A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23ED9CD-FF2F-E776-2B6A-EA43102C4E59}"/>
              </a:ext>
            </a:extLst>
          </p:cNvPr>
          <p:cNvSpPr>
            <a:spLocks noGrp="1"/>
          </p:cNvSpPr>
          <p:nvPr>
            <p:ph type="dt" sz="half" idx="10"/>
          </p:nvPr>
        </p:nvSpPr>
        <p:spPr/>
        <p:txBody>
          <a:bodyPr/>
          <a:lstStyle/>
          <a:p>
            <a:fld id="{61BA0B68-6B1E-2241-AFD7-626583AEE3C6}" type="datetimeFigureOut">
              <a:rPr lang="en-US" smtClean="0"/>
              <a:t>4/10/2026</a:t>
            </a:fld>
            <a:endParaRPr lang="en-US"/>
          </a:p>
        </p:txBody>
      </p:sp>
      <p:sp>
        <p:nvSpPr>
          <p:cNvPr id="6" name="Footer Placeholder 5">
            <a:extLst>
              <a:ext uri="{FF2B5EF4-FFF2-40B4-BE49-F238E27FC236}">
                <a16:creationId xmlns:a16="http://schemas.microsoft.com/office/drawing/2014/main" id="{57817E78-5278-052E-D3F4-120268042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798D5B-F174-3CA5-87BC-154EDA21684F}"/>
              </a:ext>
            </a:extLst>
          </p:cNvPr>
          <p:cNvSpPr>
            <a:spLocks noGrp="1"/>
          </p:cNvSpPr>
          <p:nvPr>
            <p:ph type="sldNum" sz="quarter" idx="12"/>
          </p:nvPr>
        </p:nvSpPr>
        <p:spPr/>
        <p:txBody>
          <a:bodyPr/>
          <a:lstStyle/>
          <a:p>
            <a:fld id="{A280C168-2C83-9646-8C08-338635D60260}" type="slidenum">
              <a:rPr lang="en-US" smtClean="0"/>
              <a:t>‹#›</a:t>
            </a:fld>
            <a:endParaRPr lang="en-US"/>
          </a:p>
        </p:txBody>
      </p:sp>
    </p:spTree>
    <p:extLst>
      <p:ext uri="{BB962C8B-B14F-4D97-AF65-F5344CB8AC3E}">
        <p14:creationId xmlns:p14="http://schemas.microsoft.com/office/powerpoint/2010/main" val="1030112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60D7-2A88-6174-B253-51AB7850176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50E87E8-1634-3016-03B1-0B492247E4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0315021-C1AA-E606-4570-E55B9F86BC5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F15C509-0791-B021-12DF-6A725F2436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496FFC4-0A0D-CA91-BE4C-68B0C201D3A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066BF00-482F-F672-EF28-C500ADFF62E1}"/>
              </a:ext>
            </a:extLst>
          </p:cNvPr>
          <p:cNvSpPr>
            <a:spLocks noGrp="1"/>
          </p:cNvSpPr>
          <p:nvPr>
            <p:ph type="dt" sz="half" idx="10"/>
          </p:nvPr>
        </p:nvSpPr>
        <p:spPr/>
        <p:txBody>
          <a:bodyPr/>
          <a:lstStyle/>
          <a:p>
            <a:fld id="{61BA0B68-6B1E-2241-AFD7-626583AEE3C6}" type="datetimeFigureOut">
              <a:rPr lang="en-US" smtClean="0"/>
              <a:t>4/10/2026</a:t>
            </a:fld>
            <a:endParaRPr lang="en-US"/>
          </a:p>
        </p:txBody>
      </p:sp>
      <p:sp>
        <p:nvSpPr>
          <p:cNvPr id="8" name="Footer Placeholder 7">
            <a:extLst>
              <a:ext uri="{FF2B5EF4-FFF2-40B4-BE49-F238E27FC236}">
                <a16:creationId xmlns:a16="http://schemas.microsoft.com/office/drawing/2014/main" id="{4EFD74FB-B8CD-EE95-8F67-72C79DFD30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401265-25A8-A4C5-8F75-F3B42BEC4380}"/>
              </a:ext>
            </a:extLst>
          </p:cNvPr>
          <p:cNvSpPr>
            <a:spLocks noGrp="1"/>
          </p:cNvSpPr>
          <p:nvPr>
            <p:ph type="sldNum" sz="quarter" idx="12"/>
          </p:nvPr>
        </p:nvSpPr>
        <p:spPr/>
        <p:txBody>
          <a:bodyPr/>
          <a:lstStyle/>
          <a:p>
            <a:fld id="{A280C168-2C83-9646-8C08-338635D60260}" type="slidenum">
              <a:rPr lang="en-US" smtClean="0"/>
              <a:t>‹#›</a:t>
            </a:fld>
            <a:endParaRPr lang="en-US"/>
          </a:p>
        </p:txBody>
      </p:sp>
    </p:spTree>
    <p:extLst>
      <p:ext uri="{BB962C8B-B14F-4D97-AF65-F5344CB8AC3E}">
        <p14:creationId xmlns:p14="http://schemas.microsoft.com/office/powerpoint/2010/main" val="382446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5D8F-FF34-8160-684C-CFB502DC20C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86EE3E3-693F-FA15-2553-24B3445229AF}"/>
              </a:ext>
            </a:extLst>
          </p:cNvPr>
          <p:cNvSpPr>
            <a:spLocks noGrp="1"/>
          </p:cNvSpPr>
          <p:nvPr>
            <p:ph type="dt" sz="half" idx="10"/>
          </p:nvPr>
        </p:nvSpPr>
        <p:spPr/>
        <p:txBody>
          <a:bodyPr/>
          <a:lstStyle/>
          <a:p>
            <a:fld id="{61BA0B68-6B1E-2241-AFD7-626583AEE3C6}" type="datetimeFigureOut">
              <a:rPr lang="en-US" smtClean="0"/>
              <a:t>4/10/2026</a:t>
            </a:fld>
            <a:endParaRPr lang="en-US"/>
          </a:p>
        </p:txBody>
      </p:sp>
      <p:sp>
        <p:nvSpPr>
          <p:cNvPr id="4" name="Footer Placeholder 3">
            <a:extLst>
              <a:ext uri="{FF2B5EF4-FFF2-40B4-BE49-F238E27FC236}">
                <a16:creationId xmlns:a16="http://schemas.microsoft.com/office/drawing/2014/main" id="{ECD7C5D0-79BA-BF1C-3A0F-58BD65249A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D131F7-5B55-5376-ECEA-1B5819246DCF}"/>
              </a:ext>
            </a:extLst>
          </p:cNvPr>
          <p:cNvSpPr>
            <a:spLocks noGrp="1"/>
          </p:cNvSpPr>
          <p:nvPr>
            <p:ph type="sldNum" sz="quarter" idx="12"/>
          </p:nvPr>
        </p:nvSpPr>
        <p:spPr/>
        <p:txBody>
          <a:bodyPr/>
          <a:lstStyle/>
          <a:p>
            <a:fld id="{A280C168-2C83-9646-8C08-338635D60260}" type="slidenum">
              <a:rPr lang="en-US" smtClean="0"/>
              <a:t>‹#›</a:t>
            </a:fld>
            <a:endParaRPr lang="en-US"/>
          </a:p>
        </p:txBody>
      </p:sp>
    </p:spTree>
    <p:extLst>
      <p:ext uri="{BB962C8B-B14F-4D97-AF65-F5344CB8AC3E}">
        <p14:creationId xmlns:p14="http://schemas.microsoft.com/office/powerpoint/2010/main" val="350439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975279-C7A0-2394-26CD-B8478A0C9905}"/>
              </a:ext>
            </a:extLst>
          </p:cNvPr>
          <p:cNvSpPr>
            <a:spLocks noGrp="1"/>
          </p:cNvSpPr>
          <p:nvPr>
            <p:ph type="dt" sz="half" idx="10"/>
          </p:nvPr>
        </p:nvSpPr>
        <p:spPr/>
        <p:txBody>
          <a:bodyPr/>
          <a:lstStyle/>
          <a:p>
            <a:fld id="{61BA0B68-6B1E-2241-AFD7-626583AEE3C6}" type="datetimeFigureOut">
              <a:rPr lang="en-US" smtClean="0"/>
              <a:t>4/10/2026</a:t>
            </a:fld>
            <a:endParaRPr lang="en-US"/>
          </a:p>
        </p:txBody>
      </p:sp>
      <p:sp>
        <p:nvSpPr>
          <p:cNvPr id="3" name="Footer Placeholder 2">
            <a:extLst>
              <a:ext uri="{FF2B5EF4-FFF2-40B4-BE49-F238E27FC236}">
                <a16:creationId xmlns:a16="http://schemas.microsoft.com/office/drawing/2014/main" id="{5194D5FF-1082-D163-050B-B4A644E1CD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F9B882-DCEC-1E75-C8CA-F25FA26729BB}"/>
              </a:ext>
            </a:extLst>
          </p:cNvPr>
          <p:cNvSpPr>
            <a:spLocks noGrp="1"/>
          </p:cNvSpPr>
          <p:nvPr>
            <p:ph type="sldNum" sz="quarter" idx="12"/>
          </p:nvPr>
        </p:nvSpPr>
        <p:spPr/>
        <p:txBody>
          <a:bodyPr/>
          <a:lstStyle/>
          <a:p>
            <a:fld id="{A280C168-2C83-9646-8C08-338635D60260}" type="slidenum">
              <a:rPr lang="en-US" smtClean="0"/>
              <a:t>‹#›</a:t>
            </a:fld>
            <a:endParaRPr lang="en-US"/>
          </a:p>
        </p:txBody>
      </p:sp>
    </p:spTree>
    <p:extLst>
      <p:ext uri="{BB962C8B-B14F-4D97-AF65-F5344CB8AC3E}">
        <p14:creationId xmlns:p14="http://schemas.microsoft.com/office/powerpoint/2010/main" val="1090112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46D2C-A9AF-13D1-241D-A00C6FB1A4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964C3F-2C26-895E-F615-C1C2607344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B2AD87-125A-FBB2-7809-F8DD469D5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D81B746-9C5D-B50A-0CBC-3C57F6F891A9}"/>
              </a:ext>
            </a:extLst>
          </p:cNvPr>
          <p:cNvSpPr>
            <a:spLocks noGrp="1"/>
          </p:cNvSpPr>
          <p:nvPr>
            <p:ph type="dt" sz="half" idx="10"/>
          </p:nvPr>
        </p:nvSpPr>
        <p:spPr/>
        <p:txBody>
          <a:bodyPr/>
          <a:lstStyle/>
          <a:p>
            <a:fld id="{61BA0B68-6B1E-2241-AFD7-626583AEE3C6}" type="datetimeFigureOut">
              <a:rPr lang="en-US" smtClean="0"/>
              <a:t>4/10/2026</a:t>
            </a:fld>
            <a:endParaRPr lang="en-US"/>
          </a:p>
        </p:txBody>
      </p:sp>
      <p:sp>
        <p:nvSpPr>
          <p:cNvPr id="6" name="Footer Placeholder 5">
            <a:extLst>
              <a:ext uri="{FF2B5EF4-FFF2-40B4-BE49-F238E27FC236}">
                <a16:creationId xmlns:a16="http://schemas.microsoft.com/office/drawing/2014/main" id="{B6D91EF8-E86E-90EA-2418-835D57C36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4A28A-B49B-7C83-839B-433D32043FF9}"/>
              </a:ext>
            </a:extLst>
          </p:cNvPr>
          <p:cNvSpPr>
            <a:spLocks noGrp="1"/>
          </p:cNvSpPr>
          <p:nvPr>
            <p:ph type="sldNum" sz="quarter" idx="12"/>
          </p:nvPr>
        </p:nvSpPr>
        <p:spPr/>
        <p:txBody>
          <a:bodyPr/>
          <a:lstStyle/>
          <a:p>
            <a:fld id="{A280C168-2C83-9646-8C08-338635D60260}" type="slidenum">
              <a:rPr lang="en-US" smtClean="0"/>
              <a:t>‹#›</a:t>
            </a:fld>
            <a:endParaRPr lang="en-US"/>
          </a:p>
        </p:txBody>
      </p:sp>
    </p:spTree>
    <p:extLst>
      <p:ext uri="{BB962C8B-B14F-4D97-AF65-F5344CB8AC3E}">
        <p14:creationId xmlns:p14="http://schemas.microsoft.com/office/powerpoint/2010/main" val="3926834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A925A-4EBD-2C13-B644-9BDAF6B1AAE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AE9671-D8E6-ADF2-1D2A-F5F7839F2F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4EB6C5F1-A547-3F5D-0131-C104F6A1A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CAE086-DD48-F233-707F-A1431527E326}"/>
              </a:ext>
            </a:extLst>
          </p:cNvPr>
          <p:cNvSpPr>
            <a:spLocks noGrp="1"/>
          </p:cNvSpPr>
          <p:nvPr>
            <p:ph type="dt" sz="half" idx="10"/>
          </p:nvPr>
        </p:nvSpPr>
        <p:spPr/>
        <p:txBody>
          <a:bodyPr/>
          <a:lstStyle/>
          <a:p>
            <a:fld id="{61BA0B68-6B1E-2241-AFD7-626583AEE3C6}" type="datetimeFigureOut">
              <a:rPr lang="en-US" smtClean="0"/>
              <a:t>4/10/2026</a:t>
            </a:fld>
            <a:endParaRPr lang="en-US"/>
          </a:p>
        </p:txBody>
      </p:sp>
      <p:sp>
        <p:nvSpPr>
          <p:cNvPr id="6" name="Footer Placeholder 5">
            <a:extLst>
              <a:ext uri="{FF2B5EF4-FFF2-40B4-BE49-F238E27FC236}">
                <a16:creationId xmlns:a16="http://schemas.microsoft.com/office/drawing/2014/main" id="{DC11619A-E0F2-F1FF-E9C5-9A4E7F1989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E60DD5-A1CA-5407-5B06-C21DD198C474}"/>
              </a:ext>
            </a:extLst>
          </p:cNvPr>
          <p:cNvSpPr>
            <a:spLocks noGrp="1"/>
          </p:cNvSpPr>
          <p:nvPr>
            <p:ph type="sldNum" sz="quarter" idx="12"/>
          </p:nvPr>
        </p:nvSpPr>
        <p:spPr/>
        <p:txBody>
          <a:bodyPr/>
          <a:lstStyle/>
          <a:p>
            <a:fld id="{A280C168-2C83-9646-8C08-338635D60260}" type="slidenum">
              <a:rPr lang="en-US" smtClean="0"/>
              <a:t>‹#›</a:t>
            </a:fld>
            <a:endParaRPr lang="en-US"/>
          </a:p>
        </p:txBody>
      </p:sp>
    </p:spTree>
    <p:extLst>
      <p:ext uri="{BB962C8B-B14F-4D97-AF65-F5344CB8AC3E}">
        <p14:creationId xmlns:p14="http://schemas.microsoft.com/office/powerpoint/2010/main" val="2102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991E85-D410-2793-397A-64C2253503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26A6C1-E0C7-74CC-2EB9-F166EBB9B5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1535BF-367B-F604-6703-3142D0BB1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BA0B68-6B1E-2241-AFD7-626583AEE3C6}" type="datetimeFigureOut">
              <a:rPr lang="en-US" smtClean="0"/>
              <a:t>4/10/2026</a:t>
            </a:fld>
            <a:endParaRPr lang="en-US"/>
          </a:p>
        </p:txBody>
      </p:sp>
      <p:sp>
        <p:nvSpPr>
          <p:cNvPr id="5" name="Footer Placeholder 4">
            <a:extLst>
              <a:ext uri="{FF2B5EF4-FFF2-40B4-BE49-F238E27FC236}">
                <a16:creationId xmlns:a16="http://schemas.microsoft.com/office/drawing/2014/main" id="{90ED0E72-56DE-4FD1-04BA-4C0E44799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692B70-7ADA-23BB-009E-321A31E2A0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80C168-2C83-9646-8C08-338635D60260}" type="slidenum">
              <a:rPr lang="en-US" smtClean="0"/>
              <a:t>‹#›</a:t>
            </a:fld>
            <a:endParaRPr lang="en-US"/>
          </a:p>
        </p:txBody>
      </p:sp>
    </p:spTree>
    <p:extLst>
      <p:ext uri="{BB962C8B-B14F-4D97-AF65-F5344CB8AC3E}">
        <p14:creationId xmlns:p14="http://schemas.microsoft.com/office/powerpoint/2010/main" val="3685924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a1q3U2Pknc0?si=FGkJFRUCgIZqBJdw"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a1q3U2Pknc0?si=FGkJFRUCgIZqBJdw"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3B17512-331D-64A4-30E9-F90A6430D67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1BBBEE-4880-ABEE-E16D-2823FE2E2CB2}"/>
              </a:ext>
            </a:extLst>
          </p:cNvPr>
          <p:cNvSpPr txBox="1"/>
          <p:nvPr/>
        </p:nvSpPr>
        <p:spPr>
          <a:xfrm>
            <a:off x="667122" y="5524614"/>
            <a:ext cx="10857762" cy="769441"/>
          </a:xfrm>
          <a:prstGeom prst="rect">
            <a:avLst/>
          </a:prstGeom>
          <a:noFill/>
        </p:spPr>
        <p:txBody>
          <a:bodyPr wrap="square" lIns="91440" tIns="45720" rIns="91440" bIns="45720" rtlCol="0" anchor="t">
            <a:spAutoFit/>
          </a:bodyPr>
          <a:lstStyle/>
          <a:p>
            <a:pPr algn="ctr"/>
            <a:r>
              <a:rPr lang="en-GB" sz="4400">
                <a:solidFill>
                  <a:schemeClr val="bg1"/>
                </a:solidFill>
                <a:effectLst>
                  <a:glow rad="381000">
                    <a:schemeClr val="tx1"/>
                  </a:glow>
                </a:effectLst>
                <a:latin typeface="Kings Caslon Text"/>
              </a:rPr>
              <a:t>Nikon Ti2 – 3 Camera Calcium Microscope </a:t>
            </a:r>
          </a:p>
        </p:txBody>
      </p:sp>
      <p:pic>
        <p:nvPicPr>
          <p:cNvPr id="3" name="Picture 2">
            <a:extLst>
              <a:ext uri="{FF2B5EF4-FFF2-40B4-BE49-F238E27FC236}">
                <a16:creationId xmlns:a16="http://schemas.microsoft.com/office/drawing/2014/main" id="{CB311F08-5C34-48A2-B070-5C748C03F970}"/>
              </a:ext>
            </a:extLst>
          </p:cNvPr>
          <p:cNvPicPr>
            <a:picLocks noChangeAspect="1"/>
          </p:cNvPicPr>
          <p:nvPr/>
        </p:nvPicPr>
        <p:blipFill rotWithShape="1">
          <a:blip r:embed="rId3"/>
          <a:srcRect l="28757" t="21070" r="24330" b="17523"/>
          <a:stretch/>
        </p:blipFill>
        <p:spPr>
          <a:xfrm>
            <a:off x="8357938" y="317722"/>
            <a:ext cx="3166946" cy="2331878"/>
          </a:xfrm>
          <a:prstGeom prst="rect">
            <a:avLst/>
          </a:prstGeom>
        </p:spPr>
      </p:pic>
      <p:pic>
        <p:nvPicPr>
          <p:cNvPr id="6" name="Picture 5">
            <a:extLst>
              <a:ext uri="{FF2B5EF4-FFF2-40B4-BE49-F238E27FC236}">
                <a16:creationId xmlns:a16="http://schemas.microsoft.com/office/drawing/2014/main" id="{FE8A27B0-7F51-4A0A-B5EE-36DF9F72C17A}"/>
              </a:ext>
            </a:extLst>
          </p:cNvPr>
          <p:cNvPicPr>
            <a:picLocks noChangeAspect="1"/>
          </p:cNvPicPr>
          <p:nvPr/>
        </p:nvPicPr>
        <p:blipFill rotWithShape="1">
          <a:blip r:embed="rId4"/>
          <a:srcRect l="4769" t="5070" r="4315" b="4758"/>
          <a:stretch/>
        </p:blipFill>
        <p:spPr>
          <a:xfrm>
            <a:off x="8357939" y="2837924"/>
            <a:ext cx="3166945" cy="2371542"/>
          </a:xfrm>
          <a:prstGeom prst="rect">
            <a:avLst/>
          </a:prstGeom>
        </p:spPr>
      </p:pic>
      <p:cxnSp>
        <p:nvCxnSpPr>
          <p:cNvPr id="7" name="Straight Connector 6">
            <a:extLst>
              <a:ext uri="{FF2B5EF4-FFF2-40B4-BE49-F238E27FC236}">
                <a16:creationId xmlns:a16="http://schemas.microsoft.com/office/drawing/2014/main" id="{2F8565E4-491F-26CF-5EA8-2816F0808288}"/>
              </a:ext>
            </a:extLst>
          </p:cNvPr>
          <p:cNvCxnSpPr>
            <a:cxnSpLocks/>
          </p:cNvCxnSpPr>
          <p:nvPr/>
        </p:nvCxnSpPr>
        <p:spPr>
          <a:xfrm>
            <a:off x="7773689" y="317722"/>
            <a:ext cx="0" cy="4891742"/>
          </a:xfrm>
          <a:prstGeom prst="line">
            <a:avLst/>
          </a:prstGeom>
          <a:ln w="9525"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7753F9C-676A-2293-56A3-EAFD61C3876D}"/>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4B888A27-DA01-2229-F362-4F624A673577}"/>
              </a:ext>
            </a:extLst>
          </p:cNvPr>
          <p:cNvPicPr>
            <a:picLocks noChangeAspect="1"/>
          </p:cNvPicPr>
          <p:nvPr/>
        </p:nvPicPr>
        <p:blipFill>
          <a:blip r:embed="rId5"/>
          <a:srcRect t="-224" b="2232"/>
          <a:stretch>
            <a:fillRect/>
          </a:stretch>
        </p:blipFill>
        <p:spPr>
          <a:xfrm rot="10800000">
            <a:off x="528993" y="312842"/>
            <a:ext cx="6725751" cy="4889676"/>
          </a:xfrm>
          <a:prstGeom prst="rect">
            <a:avLst/>
          </a:prstGeom>
        </p:spPr>
      </p:pic>
    </p:spTree>
    <p:extLst>
      <p:ext uri="{BB962C8B-B14F-4D97-AF65-F5344CB8AC3E}">
        <p14:creationId xmlns:p14="http://schemas.microsoft.com/office/powerpoint/2010/main" val="2466193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C37A4B9-E9F0-E5C3-9D41-17D068D76DF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E12A05A-8B2A-9959-9613-2780F14855D9}"/>
              </a:ext>
            </a:extLst>
          </p:cNvPr>
          <p:cNvSpPr txBox="1"/>
          <p:nvPr/>
        </p:nvSpPr>
        <p:spPr>
          <a:xfrm>
            <a:off x="4928499" y="2355557"/>
            <a:ext cx="184731" cy="507831"/>
          </a:xfrm>
          <a:prstGeom prst="rect">
            <a:avLst/>
          </a:prstGeom>
          <a:solidFill>
            <a:schemeClr val="tx1"/>
          </a:solidFill>
        </p:spPr>
        <p:txBody>
          <a:bodyPr wrap="none" rtlCol="0">
            <a:spAutoFit/>
          </a:bodyPr>
          <a:lstStyle/>
          <a:p>
            <a:pPr algn="ctr">
              <a:lnSpc>
                <a:spcPct val="150000"/>
              </a:lnSpc>
            </a:pPr>
            <a:endParaRPr lang="en-GB" sz="2000" dirty="0">
              <a:solidFill>
                <a:schemeClr val="bg1"/>
              </a:solidFill>
              <a:latin typeface="Kings Caslon Text" panose="02000503000000020003" pitchFamily="2" charset="0"/>
            </a:endParaRPr>
          </a:p>
        </p:txBody>
      </p:sp>
      <p:pic>
        <p:nvPicPr>
          <p:cNvPr id="3" name="Picture 2">
            <a:extLst>
              <a:ext uri="{FF2B5EF4-FFF2-40B4-BE49-F238E27FC236}">
                <a16:creationId xmlns:a16="http://schemas.microsoft.com/office/drawing/2014/main" id="{2ED8260F-6A76-EEC4-7EAE-6DA10E68BB12}"/>
              </a:ext>
            </a:extLst>
          </p:cNvPr>
          <p:cNvPicPr>
            <a:picLocks noChangeAspect="1"/>
          </p:cNvPicPr>
          <p:nvPr/>
        </p:nvPicPr>
        <p:blipFill>
          <a:blip r:embed="rId3"/>
          <a:srcRect l="-196" t="-495" r="-278" b="-1104"/>
          <a:stretch>
            <a:fillRect/>
          </a:stretch>
        </p:blipFill>
        <p:spPr>
          <a:xfrm>
            <a:off x="766550" y="160509"/>
            <a:ext cx="10658899" cy="6536982"/>
          </a:xfrm>
          <a:prstGeom prst="rect">
            <a:avLst/>
          </a:prstGeom>
        </p:spPr>
      </p:pic>
      <p:sp>
        <p:nvSpPr>
          <p:cNvPr id="4" name="TextBox 3">
            <a:extLst>
              <a:ext uri="{FF2B5EF4-FFF2-40B4-BE49-F238E27FC236}">
                <a16:creationId xmlns:a16="http://schemas.microsoft.com/office/drawing/2014/main" id="{2C23E4C2-E743-E828-66B4-B4B65BCAA19F}"/>
              </a:ext>
            </a:extLst>
          </p:cNvPr>
          <p:cNvSpPr txBox="1"/>
          <p:nvPr/>
        </p:nvSpPr>
        <p:spPr>
          <a:xfrm>
            <a:off x="3784209" y="1218734"/>
            <a:ext cx="4220308" cy="4893647"/>
          </a:xfrm>
          <a:prstGeom prst="rect">
            <a:avLst/>
          </a:prstGeom>
          <a:noFill/>
        </p:spPr>
        <p:txBody>
          <a:bodyPr wrap="square" rtlCol="0">
            <a:spAutoFit/>
          </a:bodyPr>
          <a:lstStyle/>
          <a:p>
            <a:pPr algn="ctr">
              <a:lnSpc>
                <a:spcPct val="150000"/>
              </a:lnSpc>
            </a:pPr>
            <a:r>
              <a:rPr lang="en-GB" sz="2000" dirty="0">
                <a:solidFill>
                  <a:schemeClr val="tx1">
                    <a:lumMod val="65000"/>
                    <a:lumOff val="35000"/>
                  </a:schemeClr>
                </a:solidFill>
                <a:effectLst>
                  <a:glow rad="292100">
                    <a:schemeClr val="tx1"/>
                  </a:glow>
                </a:effectLst>
                <a:latin typeface="Kings Caslon Text" panose="02000503000000020003" pitchFamily="2" charset="0"/>
              </a:rPr>
              <a:t>If you can’t see your sample or it’s very dim, there are 3 things you need to change, to see your sample clearly.</a:t>
            </a:r>
          </a:p>
          <a:p>
            <a:pPr algn="ctr">
              <a:lnSpc>
                <a:spcPct val="150000"/>
              </a:lnSpc>
            </a:pPr>
            <a:endParaRPr lang="en-GB" sz="2000" dirty="0">
              <a:solidFill>
                <a:schemeClr val="bg1"/>
              </a:solidFill>
              <a:effectLst>
                <a:glow rad="292100">
                  <a:schemeClr val="tx1"/>
                </a:glow>
              </a:effectLst>
              <a:latin typeface="Kings Caslon Text" panose="02000503000000020003" pitchFamily="2" charset="0"/>
            </a:endParaRPr>
          </a:p>
          <a:p>
            <a:pPr marL="457200" indent="-457200" algn="ctr">
              <a:lnSpc>
                <a:spcPct val="150000"/>
              </a:lnSpc>
              <a:buFont typeface="+mj-lt"/>
              <a:buAutoNum type="arabicPeriod"/>
            </a:pPr>
            <a:r>
              <a:rPr lang="en-GB" sz="3000" b="1" dirty="0">
                <a:solidFill>
                  <a:schemeClr val="bg1"/>
                </a:solidFill>
                <a:effectLst>
                  <a:glow rad="292100">
                    <a:schemeClr val="tx1"/>
                  </a:glow>
                </a:effectLst>
                <a:latin typeface="Kings Caslon Text" panose="02000503000000020003" pitchFamily="2" charset="0"/>
              </a:rPr>
              <a:t>Adjust your LUTs</a:t>
            </a:r>
          </a:p>
          <a:p>
            <a:pPr marL="457200" indent="-457200" algn="ctr">
              <a:lnSpc>
                <a:spcPct val="150000"/>
              </a:lnSpc>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lgn="ctr">
              <a:lnSpc>
                <a:spcPct val="150000"/>
              </a:lnSpc>
              <a:buFont typeface="+mj-lt"/>
              <a:buAutoNum type="arabicPeriod"/>
            </a:pPr>
            <a:r>
              <a:rPr lang="en-GB" sz="2000" dirty="0">
                <a:solidFill>
                  <a:schemeClr val="tx1">
                    <a:lumMod val="65000"/>
                    <a:lumOff val="35000"/>
                  </a:schemeClr>
                </a:solidFill>
                <a:effectLst>
                  <a:glow rad="292100">
                    <a:schemeClr val="tx1"/>
                  </a:glow>
                </a:effectLst>
                <a:latin typeface="Kings Caslon Text" panose="02000503000000020003" pitchFamily="2" charset="0"/>
              </a:rPr>
              <a:t>Focus on camera</a:t>
            </a:r>
          </a:p>
          <a:p>
            <a:pPr marL="457200" indent="-457200" algn="ctr">
              <a:lnSpc>
                <a:spcPct val="150000"/>
              </a:lnSpc>
              <a:buFont typeface="+mj-lt"/>
              <a:buAutoNum type="arabicPeriod"/>
            </a:pPr>
            <a:endParaRPr lang="en-GB" sz="2000" dirty="0">
              <a:solidFill>
                <a:schemeClr val="tx1">
                  <a:lumMod val="65000"/>
                  <a:lumOff val="35000"/>
                </a:schemeClr>
              </a:solidFill>
              <a:effectLst>
                <a:glow rad="292100">
                  <a:schemeClr val="tx1"/>
                </a:glow>
              </a:effectLst>
              <a:latin typeface="Kings Caslon Text" panose="02000503000000020003" pitchFamily="2" charset="0"/>
            </a:endParaRPr>
          </a:p>
          <a:p>
            <a:pPr marL="457200" indent="-457200" algn="ctr">
              <a:lnSpc>
                <a:spcPct val="150000"/>
              </a:lnSpc>
              <a:buFont typeface="+mj-lt"/>
              <a:buAutoNum type="arabicPeriod"/>
            </a:pPr>
            <a:r>
              <a:rPr lang="en-GB" sz="2000" dirty="0">
                <a:solidFill>
                  <a:schemeClr val="tx1">
                    <a:lumMod val="65000"/>
                    <a:lumOff val="35000"/>
                  </a:schemeClr>
                </a:solidFill>
                <a:effectLst>
                  <a:glow rad="292100">
                    <a:schemeClr val="tx1"/>
                  </a:glow>
                </a:effectLst>
                <a:latin typeface="Kings Caslon Text" panose="02000503000000020003" pitchFamily="2" charset="0"/>
              </a:rPr>
              <a:t>Optimise exposure times and fluorescent powers</a:t>
            </a:r>
          </a:p>
        </p:txBody>
      </p:sp>
    </p:spTree>
    <p:extLst>
      <p:ext uri="{BB962C8B-B14F-4D97-AF65-F5344CB8AC3E}">
        <p14:creationId xmlns:p14="http://schemas.microsoft.com/office/powerpoint/2010/main" val="3051821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B8D2EB6-3EE9-9689-C284-5277D52303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B162BF-3564-2B4E-C81E-00EBFEA998D9}"/>
              </a:ext>
            </a:extLst>
          </p:cNvPr>
          <p:cNvPicPr>
            <a:picLocks noChangeAspect="1"/>
          </p:cNvPicPr>
          <p:nvPr/>
        </p:nvPicPr>
        <p:blipFill>
          <a:blip r:embed="rId3"/>
          <a:srcRect r="72052" b="61401"/>
          <a:stretch>
            <a:fillRect/>
          </a:stretch>
        </p:blipFill>
        <p:spPr>
          <a:xfrm>
            <a:off x="349084" y="338515"/>
            <a:ext cx="2810906" cy="2354491"/>
          </a:xfrm>
          <a:prstGeom prst="rect">
            <a:avLst/>
          </a:prstGeom>
          <a:noFill/>
        </p:spPr>
      </p:pic>
      <p:sp>
        <p:nvSpPr>
          <p:cNvPr id="3" name="TextBox 2">
            <a:extLst>
              <a:ext uri="{FF2B5EF4-FFF2-40B4-BE49-F238E27FC236}">
                <a16:creationId xmlns:a16="http://schemas.microsoft.com/office/drawing/2014/main" id="{A9CB1282-2F8B-53F9-DEE4-B0F7CE18DC84}"/>
              </a:ext>
            </a:extLst>
          </p:cNvPr>
          <p:cNvSpPr txBox="1"/>
          <p:nvPr/>
        </p:nvSpPr>
        <p:spPr>
          <a:xfrm>
            <a:off x="5349064" y="2355557"/>
            <a:ext cx="184731" cy="507831"/>
          </a:xfrm>
          <a:prstGeom prst="rect">
            <a:avLst/>
          </a:prstGeom>
          <a:noFill/>
        </p:spPr>
        <p:txBody>
          <a:bodyPr wrap="none" rtlCol="0">
            <a:spAutoFit/>
          </a:bodyPr>
          <a:lstStyle/>
          <a:p>
            <a:pPr algn="ctr">
              <a:lnSpc>
                <a:spcPct val="150000"/>
              </a:lnSpc>
            </a:pPr>
            <a:endParaRPr lang="en-GB" sz="2000" dirty="0">
              <a:solidFill>
                <a:schemeClr val="bg1"/>
              </a:solidFill>
              <a:effectLst>
                <a:glow rad="292100">
                  <a:schemeClr val="tx1"/>
                </a:glow>
              </a:effectLst>
              <a:latin typeface="Kings Caslon Text" panose="02000503000000020003" pitchFamily="2" charset="0"/>
            </a:endParaRPr>
          </a:p>
        </p:txBody>
      </p:sp>
      <p:sp>
        <p:nvSpPr>
          <p:cNvPr id="4" name="TextBox 3">
            <a:extLst>
              <a:ext uri="{FF2B5EF4-FFF2-40B4-BE49-F238E27FC236}">
                <a16:creationId xmlns:a16="http://schemas.microsoft.com/office/drawing/2014/main" id="{F2E09257-5246-D56C-1AE3-06E3ADEF53C9}"/>
              </a:ext>
            </a:extLst>
          </p:cNvPr>
          <p:cNvSpPr txBox="1"/>
          <p:nvPr/>
        </p:nvSpPr>
        <p:spPr>
          <a:xfrm>
            <a:off x="3737850" y="338515"/>
            <a:ext cx="8079699" cy="2354491"/>
          </a:xfrm>
          <a:prstGeom prst="rect">
            <a:avLst/>
          </a:prstGeom>
          <a:noFill/>
        </p:spPr>
        <p:txBody>
          <a:bodyPr wrap="square" rtlCol="0">
            <a:spAutoFit/>
          </a:bodyPr>
          <a:lstStyle/>
          <a:p>
            <a:pPr algn="ctr">
              <a:lnSpc>
                <a:spcPct val="150000"/>
              </a:lnSpc>
            </a:pPr>
            <a:r>
              <a:rPr lang="en-GB" sz="2000" dirty="0">
                <a:solidFill>
                  <a:schemeClr val="bg1"/>
                </a:solidFill>
                <a:effectLst>
                  <a:glow rad="292100">
                    <a:schemeClr val="tx1"/>
                  </a:glow>
                </a:effectLst>
                <a:latin typeface="Kings Caslon Text" panose="02000503000000020003" pitchFamily="2" charset="0"/>
              </a:rPr>
              <a:t>Adjust your LUTs here, using the auto scale button, or click and drag this contrast line down to where your signal graph is.</a:t>
            </a:r>
          </a:p>
          <a:p>
            <a:pPr algn="ctr">
              <a:lnSpc>
                <a:spcPct val="150000"/>
              </a:lnSpc>
            </a:pPr>
            <a:r>
              <a:rPr lang="en-GB" sz="2000" dirty="0">
                <a:solidFill>
                  <a:schemeClr val="bg1"/>
                </a:solidFill>
                <a:effectLst>
                  <a:glow rad="292100">
                    <a:schemeClr val="tx1"/>
                  </a:glow>
                </a:effectLst>
                <a:latin typeface="Kings Caslon Text" panose="02000503000000020003" pitchFamily="2" charset="0"/>
              </a:rPr>
              <a:t>Make sure this little grey button is always at the TOP, it drops down randomly sometimes during sessions!!!</a:t>
            </a:r>
          </a:p>
          <a:p>
            <a:pPr algn="ctr">
              <a:lnSpc>
                <a:spcPct val="150000"/>
              </a:lnSpc>
            </a:pPr>
            <a:r>
              <a:rPr lang="en-GB" sz="2000" dirty="0">
                <a:solidFill>
                  <a:schemeClr val="bg1"/>
                </a:solidFill>
                <a:effectLst>
                  <a:glow rad="292100">
                    <a:schemeClr val="tx1"/>
                  </a:glow>
                </a:effectLst>
                <a:latin typeface="Kings Caslon Text" panose="02000503000000020003" pitchFamily="2" charset="0"/>
              </a:rPr>
              <a:t>Make sure you can see the entire graph, click here to zoom out.</a:t>
            </a:r>
          </a:p>
        </p:txBody>
      </p:sp>
      <p:cxnSp>
        <p:nvCxnSpPr>
          <p:cNvPr id="5" name="Straight Arrow Connector 4">
            <a:extLst>
              <a:ext uri="{FF2B5EF4-FFF2-40B4-BE49-F238E27FC236}">
                <a16:creationId xmlns:a16="http://schemas.microsoft.com/office/drawing/2014/main" id="{13D208D8-CD61-C091-9222-8DF76368B850}"/>
              </a:ext>
            </a:extLst>
          </p:cNvPr>
          <p:cNvCxnSpPr>
            <a:cxnSpLocks/>
          </p:cNvCxnSpPr>
          <p:nvPr/>
        </p:nvCxnSpPr>
        <p:spPr>
          <a:xfrm flipH="1">
            <a:off x="934992" y="749508"/>
            <a:ext cx="2977441" cy="28181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53B58F1-0194-CBA9-7764-F214104D3610}"/>
              </a:ext>
            </a:extLst>
          </p:cNvPr>
          <p:cNvCxnSpPr>
            <a:cxnSpLocks/>
          </p:cNvCxnSpPr>
          <p:nvPr/>
        </p:nvCxnSpPr>
        <p:spPr>
          <a:xfrm flipH="1">
            <a:off x="2038662" y="1031325"/>
            <a:ext cx="3177915" cy="19786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BC736C2-DE0F-6E01-4D1D-00AA85D6C4EC}"/>
              </a:ext>
            </a:extLst>
          </p:cNvPr>
          <p:cNvCxnSpPr>
            <a:cxnSpLocks/>
          </p:cNvCxnSpPr>
          <p:nvPr/>
        </p:nvCxnSpPr>
        <p:spPr>
          <a:xfrm flipH="1">
            <a:off x="452253" y="1627668"/>
            <a:ext cx="367259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ADFD8E1-6297-B984-17C7-588177139D1F}"/>
              </a:ext>
            </a:extLst>
          </p:cNvPr>
          <p:cNvCxnSpPr>
            <a:cxnSpLocks/>
          </p:cNvCxnSpPr>
          <p:nvPr/>
        </p:nvCxnSpPr>
        <p:spPr>
          <a:xfrm flipH="1">
            <a:off x="3013023" y="2518346"/>
            <a:ext cx="1424066" cy="9112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8C83F95-0238-ED61-0655-C8FF5036E156}"/>
              </a:ext>
            </a:extLst>
          </p:cNvPr>
          <p:cNvPicPr>
            <a:picLocks noChangeAspect="1"/>
          </p:cNvPicPr>
          <p:nvPr/>
        </p:nvPicPr>
        <p:blipFill rotWithShape="1">
          <a:blip r:embed="rId4"/>
          <a:srcRect r="62569" b="45189"/>
          <a:stretch/>
        </p:blipFill>
        <p:spPr>
          <a:xfrm>
            <a:off x="4684739" y="3661170"/>
            <a:ext cx="3153304" cy="2597305"/>
          </a:xfrm>
          <a:prstGeom prst="rect">
            <a:avLst/>
          </a:prstGeom>
          <a:noFill/>
        </p:spPr>
      </p:pic>
      <p:pic>
        <p:nvPicPr>
          <p:cNvPr id="10" name="Picture 9">
            <a:extLst>
              <a:ext uri="{FF2B5EF4-FFF2-40B4-BE49-F238E27FC236}">
                <a16:creationId xmlns:a16="http://schemas.microsoft.com/office/drawing/2014/main" id="{8A571491-E658-5236-95FF-11326CA93F16}"/>
              </a:ext>
            </a:extLst>
          </p:cNvPr>
          <p:cNvPicPr>
            <a:picLocks noChangeAspect="1"/>
          </p:cNvPicPr>
          <p:nvPr/>
        </p:nvPicPr>
        <p:blipFill rotWithShape="1">
          <a:blip r:embed="rId5"/>
          <a:srcRect r="55834" b="35326"/>
          <a:stretch/>
        </p:blipFill>
        <p:spPr>
          <a:xfrm>
            <a:off x="8470672" y="3661170"/>
            <a:ext cx="3153304" cy="2597306"/>
          </a:xfrm>
          <a:prstGeom prst="rect">
            <a:avLst/>
          </a:prstGeom>
          <a:noFill/>
        </p:spPr>
      </p:pic>
      <p:sp>
        <p:nvSpPr>
          <p:cNvPr id="11" name="TextBox 10">
            <a:extLst>
              <a:ext uri="{FF2B5EF4-FFF2-40B4-BE49-F238E27FC236}">
                <a16:creationId xmlns:a16="http://schemas.microsoft.com/office/drawing/2014/main" id="{39679172-6DAD-D528-22B2-38C056778EBD}"/>
              </a:ext>
            </a:extLst>
          </p:cNvPr>
          <p:cNvSpPr txBox="1"/>
          <p:nvPr/>
        </p:nvSpPr>
        <p:spPr>
          <a:xfrm>
            <a:off x="247650" y="3236905"/>
            <a:ext cx="4189439" cy="3170099"/>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Further information about LUT.</a:t>
            </a:r>
          </a:p>
          <a:p>
            <a:r>
              <a:rPr lang="en-GB" sz="2000" dirty="0">
                <a:solidFill>
                  <a:schemeClr val="bg1"/>
                </a:solidFill>
                <a:effectLst>
                  <a:glow rad="292100">
                    <a:schemeClr val="tx1"/>
                  </a:glow>
                </a:effectLst>
                <a:latin typeface="Kings Caslon Text" panose="02000503000000020003" pitchFamily="2" charset="0"/>
              </a:rPr>
              <a:t>Drag the contrast line towards the left if you need to visualise your sample better. Changing the LUT contrast DOES NOT change the raw signal intensity in any way, the sample will look a lot brighter on screen, but your signal intensity, which is what your automated analysis relies upon, remains exactly the same.</a:t>
            </a:r>
            <a:endParaRPr lang="en-GB" sz="2000" dirty="0">
              <a:solidFill>
                <a:schemeClr val="bg1"/>
              </a:solidFill>
              <a:effectLst>
                <a:glow rad="292100">
                  <a:schemeClr val="tx1"/>
                </a:glow>
              </a:effectLst>
            </a:endParaRPr>
          </a:p>
        </p:txBody>
      </p:sp>
      <p:cxnSp>
        <p:nvCxnSpPr>
          <p:cNvPr id="12" name="Straight Arrow Connector 11">
            <a:extLst>
              <a:ext uri="{FF2B5EF4-FFF2-40B4-BE49-F238E27FC236}">
                <a16:creationId xmlns:a16="http://schemas.microsoft.com/office/drawing/2014/main" id="{366ACD7C-644C-126B-F85C-26458A8BF24A}"/>
              </a:ext>
            </a:extLst>
          </p:cNvPr>
          <p:cNvCxnSpPr>
            <a:cxnSpLocks/>
          </p:cNvCxnSpPr>
          <p:nvPr/>
        </p:nvCxnSpPr>
        <p:spPr>
          <a:xfrm>
            <a:off x="5778500" y="4544342"/>
            <a:ext cx="30353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F6B8503-7983-260B-25F4-959FF093AD9C}"/>
              </a:ext>
            </a:extLst>
          </p:cNvPr>
          <p:cNvCxnSpPr>
            <a:cxnSpLocks/>
          </p:cNvCxnSpPr>
          <p:nvPr/>
        </p:nvCxnSpPr>
        <p:spPr>
          <a:xfrm>
            <a:off x="7296150" y="5738142"/>
            <a:ext cx="332105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3432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24DD710-09A7-4853-F5BA-23308F402719}"/>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55BAE8F9-3026-33C1-60CC-D1E47AA7858A}"/>
              </a:ext>
            </a:extLst>
          </p:cNvPr>
          <p:cNvSpPr txBox="1"/>
          <p:nvPr/>
        </p:nvSpPr>
        <p:spPr>
          <a:xfrm>
            <a:off x="4928499" y="2355557"/>
            <a:ext cx="184731" cy="507831"/>
          </a:xfrm>
          <a:prstGeom prst="rect">
            <a:avLst/>
          </a:prstGeom>
          <a:solidFill>
            <a:schemeClr val="tx1"/>
          </a:solidFill>
        </p:spPr>
        <p:txBody>
          <a:bodyPr wrap="none" rtlCol="0">
            <a:spAutoFit/>
          </a:bodyPr>
          <a:lstStyle/>
          <a:p>
            <a:pPr algn="ctr">
              <a:lnSpc>
                <a:spcPct val="150000"/>
              </a:lnSpc>
            </a:pPr>
            <a:endParaRPr lang="en-GB" sz="2000" dirty="0">
              <a:solidFill>
                <a:schemeClr val="bg1"/>
              </a:solidFill>
              <a:latin typeface="Kings Caslon Text" panose="02000503000000020003" pitchFamily="2" charset="0"/>
            </a:endParaRPr>
          </a:p>
        </p:txBody>
      </p:sp>
      <p:pic>
        <p:nvPicPr>
          <p:cNvPr id="15" name="Picture 14">
            <a:extLst>
              <a:ext uri="{FF2B5EF4-FFF2-40B4-BE49-F238E27FC236}">
                <a16:creationId xmlns:a16="http://schemas.microsoft.com/office/drawing/2014/main" id="{DFC4FC2D-FC6B-14B6-6AB9-F3BF6499ED9C}"/>
              </a:ext>
            </a:extLst>
          </p:cNvPr>
          <p:cNvPicPr>
            <a:picLocks noChangeAspect="1"/>
          </p:cNvPicPr>
          <p:nvPr/>
        </p:nvPicPr>
        <p:blipFill>
          <a:blip r:embed="rId3"/>
          <a:srcRect l="-196" t="-495" r="-278" b="-1104"/>
          <a:stretch>
            <a:fillRect/>
          </a:stretch>
        </p:blipFill>
        <p:spPr>
          <a:xfrm>
            <a:off x="766550" y="160509"/>
            <a:ext cx="10658899" cy="6536982"/>
          </a:xfrm>
          <a:prstGeom prst="rect">
            <a:avLst/>
          </a:prstGeom>
        </p:spPr>
      </p:pic>
      <p:sp>
        <p:nvSpPr>
          <p:cNvPr id="16" name="TextBox 15">
            <a:extLst>
              <a:ext uri="{FF2B5EF4-FFF2-40B4-BE49-F238E27FC236}">
                <a16:creationId xmlns:a16="http://schemas.microsoft.com/office/drawing/2014/main" id="{49599A5B-3819-D4B0-A55A-61F71C25C7E4}"/>
              </a:ext>
            </a:extLst>
          </p:cNvPr>
          <p:cNvSpPr txBox="1"/>
          <p:nvPr/>
        </p:nvSpPr>
        <p:spPr>
          <a:xfrm>
            <a:off x="3814551" y="1222243"/>
            <a:ext cx="4261150" cy="4893647"/>
          </a:xfrm>
          <a:prstGeom prst="rect">
            <a:avLst/>
          </a:prstGeom>
          <a:noFill/>
        </p:spPr>
        <p:txBody>
          <a:bodyPr wrap="square" rtlCol="0">
            <a:spAutoFit/>
          </a:bodyPr>
          <a:lstStyle/>
          <a:p>
            <a:pPr algn="ctr">
              <a:lnSpc>
                <a:spcPct val="150000"/>
              </a:lnSpc>
            </a:pPr>
            <a:r>
              <a:rPr lang="en-GB" sz="2000" dirty="0">
                <a:solidFill>
                  <a:schemeClr val="tx1">
                    <a:lumMod val="65000"/>
                    <a:lumOff val="35000"/>
                  </a:schemeClr>
                </a:solidFill>
                <a:effectLst>
                  <a:glow rad="292100">
                    <a:schemeClr val="tx1"/>
                  </a:glow>
                </a:effectLst>
                <a:latin typeface="Kings Caslon Text" panose="02000503000000020003" pitchFamily="2" charset="0"/>
              </a:rPr>
              <a:t>If you can’t see your sample or it’s very dim, there are 3 things you need to change, to see your sample clearly.</a:t>
            </a:r>
          </a:p>
          <a:p>
            <a:pPr algn="ctr">
              <a:lnSpc>
                <a:spcPct val="150000"/>
              </a:lnSpc>
            </a:pPr>
            <a:endParaRPr lang="en-GB" sz="2000" dirty="0">
              <a:solidFill>
                <a:schemeClr val="bg1"/>
              </a:solidFill>
              <a:effectLst>
                <a:glow rad="292100">
                  <a:schemeClr val="tx1"/>
                </a:glow>
              </a:effectLst>
              <a:latin typeface="Kings Caslon Text" panose="02000503000000020003" pitchFamily="2" charset="0"/>
            </a:endParaRPr>
          </a:p>
          <a:p>
            <a:pPr marL="457200" indent="-457200" algn="ctr">
              <a:lnSpc>
                <a:spcPct val="150000"/>
              </a:lnSpc>
              <a:buFont typeface="+mj-lt"/>
              <a:buAutoNum type="arabicPeriod"/>
            </a:pPr>
            <a:r>
              <a:rPr lang="en-GB" sz="2000" dirty="0">
                <a:solidFill>
                  <a:schemeClr val="tx1">
                    <a:lumMod val="65000"/>
                    <a:lumOff val="35000"/>
                  </a:schemeClr>
                </a:solidFill>
                <a:effectLst>
                  <a:glow rad="292100">
                    <a:schemeClr val="tx1"/>
                  </a:glow>
                </a:effectLst>
                <a:latin typeface="Kings Caslon Text" panose="02000503000000020003" pitchFamily="2" charset="0"/>
              </a:rPr>
              <a:t>Adjust your LUTs</a:t>
            </a:r>
          </a:p>
          <a:p>
            <a:pPr marL="457200" indent="-457200" algn="ctr">
              <a:lnSpc>
                <a:spcPct val="150000"/>
              </a:lnSpc>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lgn="ctr">
              <a:lnSpc>
                <a:spcPct val="150000"/>
              </a:lnSpc>
              <a:buFont typeface="+mj-lt"/>
              <a:buAutoNum type="arabicPeriod"/>
            </a:pPr>
            <a:r>
              <a:rPr lang="en-GB" sz="3000" b="1" dirty="0">
                <a:solidFill>
                  <a:schemeClr val="bg1"/>
                </a:solidFill>
                <a:effectLst>
                  <a:glow rad="292100">
                    <a:schemeClr val="tx1"/>
                  </a:glow>
                </a:effectLst>
                <a:latin typeface="Kings Caslon Text" panose="02000503000000020003" pitchFamily="2" charset="0"/>
              </a:rPr>
              <a:t>Focus on camera</a:t>
            </a:r>
          </a:p>
          <a:p>
            <a:pPr marL="457200" indent="-457200" algn="ctr">
              <a:lnSpc>
                <a:spcPct val="150000"/>
              </a:lnSpc>
              <a:buFont typeface="+mj-lt"/>
              <a:buAutoNum type="arabicPeriod"/>
            </a:pPr>
            <a:endParaRPr lang="en-GB" sz="2000" dirty="0">
              <a:solidFill>
                <a:schemeClr val="tx1">
                  <a:lumMod val="65000"/>
                  <a:lumOff val="35000"/>
                </a:schemeClr>
              </a:solidFill>
              <a:effectLst>
                <a:glow rad="292100">
                  <a:schemeClr val="tx1"/>
                </a:glow>
              </a:effectLst>
              <a:latin typeface="Kings Caslon Text" panose="02000503000000020003" pitchFamily="2" charset="0"/>
            </a:endParaRPr>
          </a:p>
          <a:p>
            <a:pPr marL="457200" indent="-457200" algn="ctr">
              <a:lnSpc>
                <a:spcPct val="150000"/>
              </a:lnSpc>
              <a:buFont typeface="+mj-lt"/>
              <a:buAutoNum type="arabicPeriod"/>
            </a:pPr>
            <a:r>
              <a:rPr lang="en-GB" sz="2000" dirty="0">
                <a:solidFill>
                  <a:schemeClr val="tx1">
                    <a:lumMod val="65000"/>
                    <a:lumOff val="35000"/>
                  </a:schemeClr>
                </a:solidFill>
                <a:effectLst>
                  <a:glow rad="292100">
                    <a:schemeClr val="tx1"/>
                  </a:glow>
                </a:effectLst>
                <a:latin typeface="Kings Caslon Text" panose="02000503000000020003" pitchFamily="2" charset="0"/>
              </a:rPr>
              <a:t>Optimise exposure times and fluorescent powers</a:t>
            </a:r>
          </a:p>
        </p:txBody>
      </p:sp>
    </p:spTree>
    <p:extLst>
      <p:ext uri="{BB962C8B-B14F-4D97-AF65-F5344CB8AC3E}">
        <p14:creationId xmlns:p14="http://schemas.microsoft.com/office/powerpoint/2010/main" val="2796839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95FAF96-30B2-090E-4260-FE2EC93B804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0DC4A69-9559-A1F7-C90B-8A6C969EE9A1}"/>
              </a:ext>
            </a:extLst>
          </p:cNvPr>
          <p:cNvPicPr>
            <a:picLocks noChangeAspect="1"/>
          </p:cNvPicPr>
          <p:nvPr/>
        </p:nvPicPr>
        <p:blipFill>
          <a:blip r:embed="rId3"/>
          <a:srcRect l="43842"/>
          <a:stretch>
            <a:fillRect/>
          </a:stretch>
        </p:blipFill>
        <p:spPr>
          <a:xfrm>
            <a:off x="5915025" y="143646"/>
            <a:ext cx="6080285" cy="6570708"/>
          </a:xfrm>
          <a:prstGeom prst="rect">
            <a:avLst/>
          </a:prstGeom>
        </p:spPr>
      </p:pic>
      <p:sp>
        <p:nvSpPr>
          <p:cNvPr id="3" name="TextBox 2">
            <a:extLst>
              <a:ext uri="{FF2B5EF4-FFF2-40B4-BE49-F238E27FC236}">
                <a16:creationId xmlns:a16="http://schemas.microsoft.com/office/drawing/2014/main" id="{C234E3A8-B236-0E39-E0BD-09C5AC7F5AE1}"/>
              </a:ext>
            </a:extLst>
          </p:cNvPr>
          <p:cNvSpPr txBox="1"/>
          <p:nvPr/>
        </p:nvSpPr>
        <p:spPr>
          <a:xfrm>
            <a:off x="196690" y="357959"/>
            <a:ext cx="5332573" cy="6247864"/>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Focus on your sample using your mouse wheel.</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Focus down the eyepiece will often be slightly different to focus on camera, so now click on ‘LIVE’, then click and hover over the live screen, then use your mouse wheel to focus on your sample. It shouldn’t be too far off, so move your mouse wheel slowly, turning the mouse wheel away from you will lower the lens down, towards you will move the lens up towards the coverslip. If you tried to focus and cannot see anything, please do not keep turning the mouse wheel, just let us know and we’ll help. As your sample comes into focus, you’ll often see your signal intensity increase, keep going until it decreases again, then go back to the peek of focus, where your sample should be the brightest, stop once you’re happy with your focus…</a:t>
            </a:r>
          </a:p>
          <a:p>
            <a:r>
              <a:rPr lang="en-GB" sz="2000" b="1" dirty="0">
                <a:solidFill>
                  <a:srgbClr val="FF0000"/>
                </a:solidFill>
                <a:effectLst>
                  <a:glow rad="292100">
                    <a:srgbClr val="FFFF00"/>
                  </a:glow>
                </a:effectLst>
                <a:latin typeface="Kings Caslon Text" panose="02000503000000020003" pitchFamily="2" charset="0"/>
              </a:rPr>
              <a:t>click on ‘FREEZE’ to stop laser scanning</a:t>
            </a:r>
            <a:r>
              <a:rPr lang="en-GB" sz="2000" dirty="0">
                <a:solidFill>
                  <a:schemeClr val="bg1"/>
                </a:solidFill>
                <a:effectLst>
                  <a:glow rad="292100">
                    <a:srgbClr val="FFFF00"/>
                  </a:glow>
                </a:effectLst>
                <a:latin typeface="Kings Caslon Text" panose="02000503000000020003" pitchFamily="2" charset="0"/>
              </a:rPr>
              <a:t>.</a:t>
            </a:r>
          </a:p>
          <a:p>
            <a:endParaRPr lang="en-GB" sz="2000" dirty="0">
              <a:solidFill>
                <a:schemeClr val="bg1"/>
              </a:solidFill>
              <a:effectLst>
                <a:glow rad="292100">
                  <a:schemeClr val="tx1"/>
                </a:glow>
              </a:effectLst>
              <a:latin typeface="Kings Caslon Text" panose="02000503000000020003" pitchFamily="2" charset="0"/>
            </a:endParaRPr>
          </a:p>
        </p:txBody>
      </p:sp>
    </p:spTree>
    <p:extLst>
      <p:ext uri="{BB962C8B-B14F-4D97-AF65-F5344CB8AC3E}">
        <p14:creationId xmlns:p14="http://schemas.microsoft.com/office/powerpoint/2010/main" val="372957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4EB3B9E-18FA-8D68-ABB1-2687D496B3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E66D7AD-2FFA-CDBC-8F5D-9366957B2B41}"/>
              </a:ext>
            </a:extLst>
          </p:cNvPr>
          <p:cNvPicPr>
            <a:picLocks noChangeAspect="1"/>
          </p:cNvPicPr>
          <p:nvPr/>
        </p:nvPicPr>
        <p:blipFill>
          <a:blip r:embed="rId3"/>
          <a:srcRect b="47865"/>
          <a:stretch>
            <a:fillRect/>
          </a:stretch>
        </p:blipFill>
        <p:spPr>
          <a:xfrm>
            <a:off x="582452" y="711601"/>
            <a:ext cx="11027096" cy="3488924"/>
          </a:xfrm>
          <a:prstGeom prst="rect">
            <a:avLst/>
          </a:prstGeom>
          <a:noFill/>
        </p:spPr>
      </p:pic>
      <p:sp>
        <p:nvSpPr>
          <p:cNvPr id="3" name="TextBox 2">
            <a:extLst>
              <a:ext uri="{FF2B5EF4-FFF2-40B4-BE49-F238E27FC236}">
                <a16:creationId xmlns:a16="http://schemas.microsoft.com/office/drawing/2014/main" id="{F511C531-B664-A3CD-F9A8-7C029234CD64}"/>
              </a:ext>
            </a:extLst>
          </p:cNvPr>
          <p:cNvSpPr txBox="1"/>
          <p:nvPr/>
        </p:nvSpPr>
        <p:spPr>
          <a:xfrm>
            <a:off x="2310169" y="5066425"/>
            <a:ext cx="7571662" cy="1431161"/>
          </a:xfrm>
          <a:prstGeom prst="rect">
            <a:avLst/>
          </a:prstGeom>
          <a:noFill/>
        </p:spPr>
        <p:txBody>
          <a:bodyPr wrap="square" rtlCol="0">
            <a:spAutoFit/>
          </a:bodyPr>
          <a:lstStyle/>
          <a:p>
            <a:pPr algn="ctr">
              <a:lnSpc>
                <a:spcPct val="150000"/>
              </a:lnSpc>
            </a:pPr>
            <a:r>
              <a:rPr lang="en-GB" sz="2000" dirty="0">
                <a:solidFill>
                  <a:schemeClr val="bg1"/>
                </a:solidFill>
                <a:effectLst>
                  <a:glow rad="292100">
                    <a:schemeClr val="tx1"/>
                  </a:glow>
                </a:effectLst>
                <a:latin typeface="Kings Caslon Text" panose="02000503000000020003" pitchFamily="2" charset="0"/>
              </a:rPr>
              <a:t>Once you are in focus, you can move the LIVE image by clicking on this button and then click and drag the LIVE image. </a:t>
            </a:r>
          </a:p>
          <a:p>
            <a:pPr algn="ctr">
              <a:lnSpc>
                <a:spcPct val="150000"/>
              </a:lnSpc>
            </a:pPr>
            <a:r>
              <a:rPr lang="en-GB" sz="2000" dirty="0">
                <a:solidFill>
                  <a:schemeClr val="bg1"/>
                </a:solidFill>
                <a:effectLst>
                  <a:glow rad="292100">
                    <a:schemeClr val="tx1"/>
                  </a:glow>
                </a:effectLst>
                <a:latin typeface="Kings Caslon Text" panose="02000503000000020003" pitchFamily="2" charset="0"/>
              </a:rPr>
              <a:t>Make sure you are zoomed out and can see the entire field of view. </a:t>
            </a:r>
          </a:p>
        </p:txBody>
      </p:sp>
      <p:cxnSp>
        <p:nvCxnSpPr>
          <p:cNvPr id="4" name="Straight Arrow Connector 3">
            <a:extLst>
              <a:ext uri="{FF2B5EF4-FFF2-40B4-BE49-F238E27FC236}">
                <a16:creationId xmlns:a16="http://schemas.microsoft.com/office/drawing/2014/main" id="{21F26A3C-C0A7-296B-0C77-AB6F555DF23A}"/>
              </a:ext>
            </a:extLst>
          </p:cNvPr>
          <p:cNvCxnSpPr>
            <a:cxnSpLocks/>
            <a:stCxn id="3" idx="0"/>
          </p:cNvCxnSpPr>
          <p:nvPr/>
        </p:nvCxnSpPr>
        <p:spPr>
          <a:xfrm flipH="1" flipV="1">
            <a:off x="5557838" y="1385888"/>
            <a:ext cx="538162" cy="368053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89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2DA7B73-66CD-3C1C-58F2-0A6B5447CAE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8D5C076-041A-0A82-1965-49D868A7D311}"/>
              </a:ext>
            </a:extLst>
          </p:cNvPr>
          <p:cNvSpPr txBox="1"/>
          <p:nvPr/>
        </p:nvSpPr>
        <p:spPr>
          <a:xfrm>
            <a:off x="5101075" y="2355557"/>
            <a:ext cx="184731" cy="507831"/>
          </a:xfrm>
          <a:prstGeom prst="rect">
            <a:avLst/>
          </a:prstGeom>
          <a:solidFill>
            <a:schemeClr val="tx1"/>
          </a:solidFill>
        </p:spPr>
        <p:txBody>
          <a:bodyPr wrap="none" rtlCol="0">
            <a:spAutoFit/>
          </a:bodyPr>
          <a:lstStyle/>
          <a:p>
            <a:pPr algn="ctr">
              <a:lnSpc>
                <a:spcPct val="150000"/>
              </a:lnSpc>
            </a:pPr>
            <a:endParaRPr lang="en-GB" sz="2000" dirty="0">
              <a:solidFill>
                <a:schemeClr val="bg1"/>
              </a:solidFill>
              <a:latin typeface="Kings Caslon Text" panose="02000503000000020003" pitchFamily="2" charset="0"/>
            </a:endParaRPr>
          </a:p>
        </p:txBody>
      </p:sp>
      <p:pic>
        <p:nvPicPr>
          <p:cNvPr id="3" name="Picture 2">
            <a:extLst>
              <a:ext uri="{FF2B5EF4-FFF2-40B4-BE49-F238E27FC236}">
                <a16:creationId xmlns:a16="http://schemas.microsoft.com/office/drawing/2014/main" id="{3B5BA5D5-7337-4AC0-C5C4-F1E1D5A47F22}"/>
              </a:ext>
            </a:extLst>
          </p:cNvPr>
          <p:cNvPicPr>
            <a:picLocks noChangeAspect="1"/>
          </p:cNvPicPr>
          <p:nvPr/>
        </p:nvPicPr>
        <p:blipFill>
          <a:blip r:embed="rId3"/>
          <a:srcRect l="33" t="-495" r="-278" b="-1104"/>
          <a:stretch>
            <a:fillRect/>
          </a:stretch>
        </p:blipFill>
        <p:spPr>
          <a:xfrm>
            <a:off x="778705" y="160509"/>
            <a:ext cx="10634589" cy="6536982"/>
          </a:xfrm>
          <a:prstGeom prst="rect">
            <a:avLst/>
          </a:prstGeom>
        </p:spPr>
      </p:pic>
      <p:sp>
        <p:nvSpPr>
          <p:cNvPr id="4" name="TextBox 3">
            <a:extLst>
              <a:ext uri="{FF2B5EF4-FFF2-40B4-BE49-F238E27FC236}">
                <a16:creationId xmlns:a16="http://schemas.microsoft.com/office/drawing/2014/main" id="{1427F076-9CA5-68F2-01B8-41626B0379E2}"/>
              </a:ext>
            </a:extLst>
          </p:cNvPr>
          <p:cNvSpPr txBox="1"/>
          <p:nvPr/>
        </p:nvSpPr>
        <p:spPr>
          <a:xfrm>
            <a:off x="3704418" y="790109"/>
            <a:ext cx="4287185" cy="5793894"/>
          </a:xfrm>
          <a:prstGeom prst="rect">
            <a:avLst/>
          </a:prstGeom>
          <a:noFill/>
        </p:spPr>
        <p:txBody>
          <a:bodyPr wrap="square" rtlCol="0">
            <a:spAutoFit/>
          </a:bodyPr>
          <a:lstStyle/>
          <a:p>
            <a:pPr algn="ctr">
              <a:lnSpc>
                <a:spcPct val="150000"/>
              </a:lnSpc>
            </a:pPr>
            <a:r>
              <a:rPr lang="en-GB" sz="2000" dirty="0">
                <a:solidFill>
                  <a:schemeClr val="tx1">
                    <a:lumMod val="65000"/>
                    <a:lumOff val="35000"/>
                  </a:schemeClr>
                </a:solidFill>
                <a:effectLst>
                  <a:glow rad="292100">
                    <a:schemeClr val="tx1"/>
                  </a:glow>
                </a:effectLst>
                <a:latin typeface="Kings Caslon Text" panose="02000503000000020003" pitchFamily="2" charset="0"/>
              </a:rPr>
              <a:t>If you can’t see your sample or it’s very dim, there are 3 things you need to change, to see your sample clearly.</a:t>
            </a:r>
          </a:p>
          <a:p>
            <a:pPr algn="ctr">
              <a:lnSpc>
                <a:spcPct val="150000"/>
              </a:lnSpc>
            </a:pPr>
            <a:endParaRPr lang="en-GB" sz="2000" dirty="0">
              <a:solidFill>
                <a:schemeClr val="bg1"/>
              </a:solidFill>
              <a:effectLst>
                <a:glow rad="292100">
                  <a:schemeClr val="tx1"/>
                </a:glow>
              </a:effectLst>
              <a:latin typeface="Kings Caslon Text" panose="02000503000000020003" pitchFamily="2" charset="0"/>
            </a:endParaRPr>
          </a:p>
          <a:p>
            <a:pPr marL="457200" indent="-457200" algn="ctr">
              <a:lnSpc>
                <a:spcPct val="150000"/>
              </a:lnSpc>
              <a:buFont typeface="+mj-lt"/>
              <a:buAutoNum type="arabicPeriod"/>
            </a:pPr>
            <a:r>
              <a:rPr lang="en-GB" sz="2000" dirty="0">
                <a:solidFill>
                  <a:schemeClr val="tx1">
                    <a:lumMod val="65000"/>
                    <a:lumOff val="35000"/>
                  </a:schemeClr>
                </a:solidFill>
                <a:effectLst>
                  <a:glow rad="292100">
                    <a:schemeClr val="tx1"/>
                  </a:glow>
                </a:effectLst>
                <a:latin typeface="Kings Caslon Text" panose="02000503000000020003" pitchFamily="2" charset="0"/>
              </a:rPr>
              <a:t>Adjust your LUTs</a:t>
            </a:r>
          </a:p>
          <a:p>
            <a:pPr marL="457200" indent="-457200" algn="ctr">
              <a:lnSpc>
                <a:spcPct val="150000"/>
              </a:lnSpc>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lgn="ctr">
              <a:lnSpc>
                <a:spcPct val="150000"/>
              </a:lnSpc>
              <a:buFont typeface="+mj-lt"/>
              <a:buAutoNum type="arabicPeriod"/>
            </a:pPr>
            <a:r>
              <a:rPr lang="en-GB" sz="2000" dirty="0">
                <a:solidFill>
                  <a:schemeClr val="tx1">
                    <a:lumMod val="65000"/>
                    <a:lumOff val="35000"/>
                  </a:schemeClr>
                </a:solidFill>
                <a:effectLst>
                  <a:glow rad="292100">
                    <a:schemeClr val="tx1"/>
                  </a:glow>
                </a:effectLst>
                <a:latin typeface="Kings Caslon Text" panose="02000503000000020003" pitchFamily="2" charset="0"/>
              </a:rPr>
              <a:t>Focus on camera</a:t>
            </a:r>
          </a:p>
          <a:p>
            <a:pPr marL="457200" indent="-457200" algn="ctr">
              <a:lnSpc>
                <a:spcPct val="150000"/>
              </a:lnSpc>
              <a:buFont typeface="+mj-lt"/>
              <a:buAutoNum type="arabicPeriod"/>
            </a:pPr>
            <a:endParaRPr lang="en-GB" sz="2000" dirty="0">
              <a:solidFill>
                <a:schemeClr val="tx1">
                  <a:lumMod val="65000"/>
                  <a:lumOff val="35000"/>
                </a:schemeClr>
              </a:solidFill>
              <a:effectLst>
                <a:glow rad="292100">
                  <a:schemeClr val="tx1"/>
                </a:glow>
              </a:effectLst>
              <a:latin typeface="Kings Caslon Text" panose="02000503000000020003" pitchFamily="2" charset="0"/>
            </a:endParaRPr>
          </a:p>
          <a:p>
            <a:pPr marL="457200" indent="-457200" algn="ctr">
              <a:lnSpc>
                <a:spcPct val="150000"/>
              </a:lnSpc>
              <a:buFont typeface="+mj-lt"/>
              <a:buAutoNum type="arabicPeriod"/>
            </a:pPr>
            <a:r>
              <a:rPr lang="en-GB" sz="3000" b="1" dirty="0">
                <a:solidFill>
                  <a:schemeClr val="bg1"/>
                </a:solidFill>
                <a:effectLst>
                  <a:glow rad="292100">
                    <a:schemeClr val="tx1"/>
                  </a:glow>
                </a:effectLst>
                <a:latin typeface="Kings Caslon Text" panose="02000503000000020003" pitchFamily="2" charset="0"/>
              </a:rPr>
              <a:t>Optimise exposure times and fluorescent powers</a:t>
            </a:r>
          </a:p>
        </p:txBody>
      </p:sp>
    </p:spTree>
    <p:extLst>
      <p:ext uri="{BB962C8B-B14F-4D97-AF65-F5344CB8AC3E}">
        <p14:creationId xmlns:p14="http://schemas.microsoft.com/office/powerpoint/2010/main" val="3618225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801ADBF-3779-2BF1-6AA3-7874F5A9D58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E910F0-2041-9153-FFA8-80B2EC320FEE}"/>
              </a:ext>
            </a:extLst>
          </p:cNvPr>
          <p:cNvPicPr>
            <a:picLocks noChangeAspect="1"/>
          </p:cNvPicPr>
          <p:nvPr/>
        </p:nvPicPr>
        <p:blipFill>
          <a:blip r:embed="rId3"/>
          <a:stretch>
            <a:fillRect/>
          </a:stretch>
        </p:blipFill>
        <p:spPr>
          <a:xfrm>
            <a:off x="449403" y="0"/>
            <a:ext cx="11293193" cy="6858000"/>
          </a:xfrm>
          <a:prstGeom prst="rect">
            <a:avLst/>
          </a:prstGeom>
          <a:noFill/>
        </p:spPr>
      </p:pic>
      <p:sp>
        <p:nvSpPr>
          <p:cNvPr id="3" name="TextBox 2">
            <a:extLst>
              <a:ext uri="{FF2B5EF4-FFF2-40B4-BE49-F238E27FC236}">
                <a16:creationId xmlns:a16="http://schemas.microsoft.com/office/drawing/2014/main" id="{265AF252-718A-0CDC-CBC8-C6F81045EBC3}"/>
              </a:ext>
            </a:extLst>
          </p:cNvPr>
          <p:cNvSpPr txBox="1"/>
          <p:nvPr/>
        </p:nvSpPr>
        <p:spPr>
          <a:xfrm>
            <a:off x="4078309" y="4103400"/>
            <a:ext cx="3749938" cy="1631216"/>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The LUT may make your image look bright, but your signal intensity might be very weak, you MUST measure the signal intensity to know for sure.</a:t>
            </a:r>
            <a:endParaRPr lang="en-GB" sz="2000" dirty="0">
              <a:solidFill>
                <a:schemeClr val="bg1"/>
              </a:solidFill>
              <a:effectLst>
                <a:glow rad="292100">
                  <a:schemeClr val="tx1"/>
                </a:glow>
              </a:effectLst>
            </a:endParaRPr>
          </a:p>
        </p:txBody>
      </p:sp>
      <p:cxnSp>
        <p:nvCxnSpPr>
          <p:cNvPr id="4" name="Straight Arrow Connector 3">
            <a:extLst>
              <a:ext uri="{FF2B5EF4-FFF2-40B4-BE49-F238E27FC236}">
                <a16:creationId xmlns:a16="http://schemas.microsoft.com/office/drawing/2014/main" id="{36A6A800-D8B3-9CBB-85B6-4BF6F00F3591}"/>
              </a:ext>
            </a:extLst>
          </p:cNvPr>
          <p:cNvCxnSpPr>
            <a:cxnSpLocks/>
          </p:cNvCxnSpPr>
          <p:nvPr/>
        </p:nvCxnSpPr>
        <p:spPr>
          <a:xfrm flipH="1" flipV="1">
            <a:off x="1528763" y="1800225"/>
            <a:ext cx="2549546" cy="230317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AD5B217-198D-70E5-4707-CBC14D316135}"/>
              </a:ext>
            </a:extLst>
          </p:cNvPr>
          <p:cNvSpPr txBox="1"/>
          <p:nvPr/>
        </p:nvSpPr>
        <p:spPr>
          <a:xfrm>
            <a:off x="4078309" y="1490008"/>
            <a:ext cx="3749938" cy="1938992"/>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I’m going to use the green channel to demonstrate how to check if you have enough signal intensity for analysis and how to optimise the setup if you don’t have enough or have too much signal.</a:t>
            </a:r>
            <a:endParaRPr lang="en-GB" sz="2000" dirty="0">
              <a:solidFill>
                <a:schemeClr val="bg1"/>
              </a:solidFill>
              <a:effectLst>
                <a:glow rad="292100">
                  <a:schemeClr val="tx1"/>
                </a:glow>
              </a:effectLst>
            </a:endParaRPr>
          </a:p>
        </p:txBody>
      </p:sp>
    </p:spTree>
    <p:extLst>
      <p:ext uri="{BB962C8B-B14F-4D97-AF65-F5344CB8AC3E}">
        <p14:creationId xmlns:p14="http://schemas.microsoft.com/office/powerpoint/2010/main" val="1038886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99806D8-516D-CC6D-58B4-9D32188869C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DC08DFD-48A2-C63E-8B5A-56C996FC4267}"/>
              </a:ext>
            </a:extLst>
          </p:cNvPr>
          <p:cNvPicPr>
            <a:picLocks noChangeAspect="1"/>
          </p:cNvPicPr>
          <p:nvPr/>
        </p:nvPicPr>
        <p:blipFill>
          <a:blip r:embed="rId3"/>
          <a:stretch>
            <a:fillRect/>
          </a:stretch>
        </p:blipFill>
        <p:spPr>
          <a:xfrm>
            <a:off x="449403" y="0"/>
            <a:ext cx="11293193" cy="6858000"/>
          </a:xfrm>
          <a:prstGeom prst="rect">
            <a:avLst/>
          </a:prstGeom>
          <a:noFill/>
        </p:spPr>
      </p:pic>
      <p:sp>
        <p:nvSpPr>
          <p:cNvPr id="3" name="TextBox 2">
            <a:extLst>
              <a:ext uri="{FF2B5EF4-FFF2-40B4-BE49-F238E27FC236}">
                <a16:creationId xmlns:a16="http://schemas.microsoft.com/office/drawing/2014/main" id="{64A0353D-FFBA-D616-DDD8-FB19182763EC}"/>
              </a:ext>
            </a:extLst>
          </p:cNvPr>
          <p:cNvSpPr txBox="1"/>
          <p:nvPr/>
        </p:nvSpPr>
        <p:spPr>
          <a:xfrm>
            <a:off x="4078309" y="1800225"/>
            <a:ext cx="3749938" cy="1631216"/>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Hover your mouse over your background and read the signal intensity number here (137). Repeat in a few places to work out a rough average background.</a:t>
            </a:r>
            <a:endParaRPr lang="en-GB" sz="2000" dirty="0">
              <a:solidFill>
                <a:schemeClr val="bg1"/>
              </a:solidFill>
              <a:effectLst>
                <a:glow rad="292100">
                  <a:schemeClr val="tx1"/>
                </a:glow>
              </a:effectLst>
            </a:endParaRPr>
          </a:p>
        </p:txBody>
      </p:sp>
      <p:cxnSp>
        <p:nvCxnSpPr>
          <p:cNvPr id="4" name="Straight Connector 3">
            <a:extLst>
              <a:ext uri="{FF2B5EF4-FFF2-40B4-BE49-F238E27FC236}">
                <a16:creationId xmlns:a16="http://schemas.microsoft.com/office/drawing/2014/main" id="{D075CA3C-9270-18A4-50E5-FF7D700E33C9}"/>
              </a:ext>
            </a:extLst>
          </p:cNvPr>
          <p:cNvCxnSpPr/>
          <p:nvPr/>
        </p:nvCxnSpPr>
        <p:spPr>
          <a:xfrm>
            <a:off x="5286375" y="4814888"/>
            <a:ext cx="30003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83D9DB04-637F-2238-6F22-0BC175E9CC1F}"/>
              </a:ext>
            </a:extLst>
          </p:cNvPr>
          <p:cNvCxnSpPr>
            <a:cxnSpLocks/>
          </p:cNvCxnSpPr>
          <p:nvPr/>
        </p:nvCxnSpPr>
        <p:spPr>
          <a:xfrm>
            <a:off x="5431631" y="4681538"/>
            <a:ext cx="0" cy="27622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FF4E49F6-FFF1-5F38-2FC6-3861A9C7B8D7}"/>
              </a:ext>
            </a:extLst>
          </p:cNvPr>
          <p:cNvCxnSpPr>
            <a:cxnSpLocks/>
          </p:cNvCxnSpPr>
          <p:nvPr/>
        </p:nvCxnSpPr>
        <p:spPr>
          <a:xfrm flipH="1">
            <a:off x="5586413" y="3739217"/>
            <a:ext cx="371475" cy="94232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67B8426-0F3C-BD93-7E59-597D2CE93D63}"/>
              </a:ext>
            </a:extLst>
          </p:cNvPr>
          <p:cNvCxnSpPr>
            <a:cxnSpLocks/>
          </p:cNvCxnSpPr>
          <p:nvPr/>
        </p:nvCxnSpPr>
        <p:spPr>
          <a:xfrm>
            <a:off x="5957888" y="3739217"/>
            <a:ext cx="414337" cy="286160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880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37765DB-743A-94FE-2F64-AC158AA7709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BE01564-4656-87D1-10E1-0E1D9EDB4CAA}"/>
              </a:ext>
            </a:extLst>
          </p:cNvPr>
          <p:cNvPicPr>
            <a:picLocks noChangeAspect="1"/>
          </p:cNvPicPr>
          <p:nvPr/>
        </p:nvPicPr>
        <p:blipFill>
          <a:blip r:embed="rId3"/>
          <a:srcRect l="28719" r="31983"/>
          <a:stretch>
            <a:fillRect/>
          </a:stretch>
        </p:blipFill>
        <p:spPr>
          <a:xfrm>
            <a:off x="818146" y="-1"/>
            <a:ext cx="4443663" cy="6858000"/>
          </a:xfrm>
          <a:prstGeom prst="rect">
            <a:avLst/>
          </a:prstGeom>
          <a:noFill/>
        </p:spPr>
      </p:pic>
      <p:sp>
        <p:nvSpPr>
          <p:cNvPr id="3" name="TextBox 2">
            <a:extLst>
              <a:ext uri="{FF2B5EF4-FFF2-40B4-BE49-F238E27FC236}">
                <a16:creationId xmlns:a16="http://schemas.microsoft.com/office/drawing/2014/main" id="{9DE87B80-C021-ADF9-DE31-7CC6058BC6C6}"/>
              </a:ext>
            </a:extLst>
          </p:cNvPr>
          <p:cNvSpPr txBox="1"/>
          <p:nvPr/>
        </p:nvSpPr>
        <p:spPr>
          <a:xfrm>
            <a:off x="6096000" y="766732"/>
            <a:ext cx="4443664" cy="5324535"/>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Now hover your mouse over a few focused targets you’d like to analyse, work out a rough average signal intensity (883) for your targets. It is important to measure the correct intensity, so if you need to zoom in to be more accurate, you can use this or if you are not on LIVE, then you can use your mouse wheel as a zoom instead of focus.</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Now work out the rough difference between your target and background (900 – 150 = 750). Target signal intensity is 750 above background, if you want to do any automated analysis, this difference needs to be 1000 minimum. </a:t>
            </a:r>
            <a:endParaRPr lang="en-GB" sz="2000" dirty="0">
              <a:solidFill>
                <a:schemeClr val="bg1"/>
              </a:solidFill>
              <a:effectLst>
                <a:glow rad="292100">
                  <a:schemeClr val="tx1"/>
                </a:glow>
              </a:effectLst>
            </a:endParaRPr>
          </a:p>
          <a:p>
            <a:endParaRPr lang="en-GB" sz="2000" dirty="0">
              <a:solidFill>
                <a:schemeClr val="bg1"/>
              </a:solidFill>
              <a:effectLst>
                <a:glow rad="292100">
                  <a:schemeClr val="tx1"/>
                </a:glow>
              </a:effectLst>
              <a:latin typeface="Kings Caslon Text" panose="02000503000000020003" pitchFamily="2" charset="0"/>
            </a:endParaRPr>
          </a:p>
        </p:txBody>
      </p:sp>
      <p:cxnSp>
        <p:nvCxnSpPr>
          <p:cNvPr id="4" name="Straight Arrow Connector 3">
            <a:extLst>
              <a:ext uri="{FF2B5EF4-FFF2-40B4-BE49-F238E27FC236}">
                <a16:creationId xmlns:a16="http://schemas.microsoft.com/office/drawing/2014/main" id="{1A53AF53-DBA9-6897-5D46-2CF0350339F8}"/>
              </a:ext>
            </a:extLst>
          </p:cNvPr>
          <p:cNvCxnSpPr>
            <a:cxnSpLocks/>
          </p:cNvCxnSpPr>
          <p:nvPr/>
        </p:nvCxnSpPr>
        <p:spPr>
          <a:xfrm flipH="1">
            <a:off x="1973680" y="1196717"/>
            <a:ext cx="4122320" cy="110757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FCCEB13-9819-44B7-7273-57F53B468D98}"/>
              </a:ext>
            </a:extLst>
          </p:cNvPr>
          <p:cNvCxnSpPr>
            <a:cxnSpLocks/>
          </p:cNvCxnSpPr>
          <p:nvPr/>
        </p:nvCxnSpPr>
        <p:spPr>
          <a:xfrm flipH="1">
            <a:off x="3500688" y="1925053"/>
            <a:ext cx="2595312" cy="467577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097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C12D9A-2509-F05C-860C-E1F76F4D7DB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5CD224-86F2-6533-9416-67E23807156B}"/>
              </a:ext>
            </a:extLst>
          </p:cNvPr>
          <p:cNvSpPr txBox="1"/>
          <p:nvPr/>
        </p:nvSpPr>
        <p:spPr>
          <a:xfrm>
            <a:off x="6949727" y="1359016"/>
            <a:ext cx="4642470" cy="4178067"/>
          </a:xfrm>
          <a:prstGeom prst="rect">
            <a:avLst/>
          </a:prstGeom>
          <a:noFill/>
        </p:spPr>
        <p:txBody>
          <a:bodyPr wrap="square" rtlCol="0">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If you don’t have a minimum of 1000 intensity signal difference between your target and background, then you need to increase your signal intensity.</a:t>
            </a:r>
          </a:p>
        </p:txBody>
      </p:sp>
      <p:pic>
        <p:nvPicPr>
          <p:cNvPr id="3" name="Picture 2">
            <a:extLst>
              <a:ext uri="{FF2B5EF4-FFF2-40B4-BE49-F238E27FC236}">
                <a16:creationId xmlns:a16="http://schemas.microsoft.com/office/drawing/2014/main" id="{674ABB45-7123-D320-20E0-105642180C39}"/>
              </a:ext>
            </a:extLst>
          </p:cNvPr>
          <p:cNvPicPr>
            <a:picLocks noChangeAspect="1"/>
          </p:cNvPicPr>
          <p:nvPr/>
        </p:nvPicPr>
        <p:blipFill>
          <a:blip r:embed="rId3"/>
          <a:srcRect l="333" r="43907"/>
          <a:stretch>
            <a:fillRect/>
          </a:stretch>
        </p:blipFill>
        <p:spPr>
          <a:xfrm>
            <a:off x="599803" y="272034"/>
            <a:ext cx="5839968" cy="6352032"/>
          </a:xfrm>
          <a:prstGeom prst="rect">
            <a:avLst/>
          </a:prstGeom>
          <a:noFill/>
        </p:spPr>
      </p:pic>
    </p:spTree>
    <p:extLst>
      <p:ext uri="{BB962C8B-B14F-4D97-AF65-F5344CB8AC3E}">
        <p14:creationId xmlns:p14="http://schemas.microsoft.com/office/powerpoint/2010/main" val="2363729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EDF16E1-D43F-39E8-E1E5-DDA09C0B81B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06535FC-E037-96BE-85C6-A9D49F1F7E64}"/>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2" name="TextBox 1">
            <a:extLst>
              <a:ext uri="{FF2B5EF4-FFF2-40B4-BE49-F238E27FC236}">
                <a16:creationId xmlns:a16="http://schemas.microsoft.com/office/drawing/2014/main" id="{3635A90E-2C49-39B8-2331-6F13D15A9FA8}"/>
              </a:ext>
            </a:extLst>
          </p:cNvPr>
          <p:cNvSpPr txBox="1"/>
          <p:nvPr/>
        </p:nvSpPr>
        <p:spPr>
          <a:xfrm>
            <a:off x="100759" y="117815"/>
            <a:ext cx="11977884" cy="1137376"/>
          </a:xfrm>
          <a:prstGeom prst="rect">
            <a:avLst/>
          </a:prstGeom>
          <a:noFill/>
        </p:spPr>
        <p:txBody>
          <a:bodyPr wrap="square" rtlCol="0">
            <a:spAutoFit/>
          </a:bodyPr>
          <a:lstStyle/>
          <a:p>
            <a:pPr algn="ctr">
              <a:lnSpc>
                <a:spcPct val="150000"/>
              </a:lnSpc>
            </a:pPr>
            <a:r>
              <a:rPr lang="en-GB" sz="5000" dirty="0">
                <a:solidFill>
                  <a:schemeClr val="bg1"/>
                </a:solidFill>
                <a:effectLst>
                  <a:glow rad="292100">
                    <a:schemeClr val="tx1"/>
                  </a:glow>
                </a:effectLst>
                <a:latin typeface="Kings Caslon Text" panose="02000503000000020003" pitchFamily="2" charset="0"/>
              </a:rPr>
              <a:t>STEP BY STEP INSTRUCTIONS</a:t>
            </a:r>
          </a:p>
        </p:txBody>
      </p:sp>
      <p:sp>
        <p:nvSpPr>
          <p:cNvPr id="3" name="TextBox 2">
            <a:extLst>
              <a:ext uri="{FF2B5EF4-FFF2-40B4-BE49-F238E27FC236}">
                <a16:creationId xmlns:a16="http://schemas.microsoft.com/office/drawing/2014/main" id="{A9BE30AD-43D2-EEA5-98EB-A13CDE96E5E7}"/>
              </a:ext>
            </a:extLst>
          </p:cNvPr>
          <p:cNvSpPr txBox="1"/>
          <p:nvPr/>
        </p:nvSpPr>
        <p:spPr>
          <a:xfrm>
            <a:off x="95575" y="1711405"/>
            <a:ext cx="11981952" cy="4175759"/>
          </a:xfrm>
          <a:prstGeom prst="rect">
            <a:avLst/>
          </a:prstGeom>
          <a:noFill/>
        </p:spPr>
        <p:txBody>
          <a:bodyPr wrap="square" lIns="91440" tIns="45720" rIns="91440" bIns="45720" rtlCol="0" anchor="t">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STEP 1</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System ON</a:t>
            </a:r>
          </a:p>
          <a:p>
            <a:pPr algn="ctr">
              <a:lnSpc>
                <a:spcPct val="150000"/>
              </a:lnSpc>
            </a:pPr>
            <a:endParaRPr lang="en-GB" sz="1000" dirty="0">
              <a:solidFill>
                <a:schemeClr val="bg1"/>
              </a:solidFill>
              <a:effectLst>
                <a:glow rad="292100">
                  <a:prstClr val="black"/>
                </a:glow>
              </a:effectLst>
              <a:latin typeface="Kings Caslon Text"/>
            </a:endParaRPr>
          </a:p>
          <a:p>
            <a:pPr algn="ctr">
              <a:lnSpc>
                <a:spcPct val="150000"/>
              </a:lnSpc>
            </a:pPr>
            <a:r>
              <a:rPr lang="en-GB" sz="3000" dirty="0">
                <a:solidFill>
                  <a:schemeClr val="bg1"/>
                </a:solidFill>
                <a:effectLst>
                  <a:glow rad="292100">
                    <a:schemeClr val="tx1"/>
                  </a:glow>
                </a:effectLst>
                <a:latin typeface="Kings Caslon Text"/>
              </a:rPr>
              <a:t>You can follow the 3 Cam Setup Detailed Demo video here:</a:t>
            </a:r>
            <a:endParaRPr lang="en-GB" sz="3000" dirty="0">
              <a:solidFill>
                <a:schemeClr val="bg1"/>
              </a:solidFill>
              <a:effectLst>
                <a:glow rad="292100">
                  <a:prstClr val="black"/>
                </a:glow>
              </a:effectLst>
              <a:latin typeface="Kings Caslon Text"/>
            </a:endParaRPr>
          </a:p>
          <a:p>
            <a:pPr algn="ctr">
              <a:lnSpc>
                <a:spcPct val="150000"/>
              </a:lnSpc>
            </a:pPr>
            <a:endParaRPr lang="en-GB" sz="1000" dirty="0">
              <a:solidFill>
                <a:schemeClr val="bg1"/>
              </a:solidFill>
              <a:effectLst>
                <a:glow rad="292100">
                  <a:prstClr val="black"/>
                </a:glow>
              </a:effectLst>
              <a:latin typeface="Kings Caslon Text"/>
            </a:endParaRPr>
          </a:p>
          <a:p>
            <a:pPr algn="ctr">
              <a:lnSpc>
                <a:spcPct val="150000"/>
              </a:lnSpc>
            </a:pPr>
            <a:r>
              <a:rPr lang="en-GB" sz="3000" dirty="0">
                <a:solidFill>
                  <a:schemeClr val="bg1"/>
                </a:solidFill>
                <a:effectLst>
                  <a:glow rad="292100">
                    <a:prstClr val="black"/>
                  </a:glow>
                </a:effectLst>
                <a:latin typeface="Kings Caslon Text"/>
              </a:rPr>
              <a:t>URL: </a:t>
            </a:r>
            <a:r>
              <a:rPr lang="en-GB" sz="3000" dirty="0">
                <a:solidFill>
                  <a:schemeClr val="accent1">
                    <a:lumMod val="40000"/>
                    <a:lumOff val="60000"/>
                  </a:schemeClr>
                </a:solidFill>
                <a:effectLst/>
                <a:latin typeface="Kings Caslon Text"/>
                <a:hlinkClick r:id="rId3">
                  <a:extLst>
                    <a:ext uri="{A12FA001-AC4F-418D-AE19-62706E023703}">
                      <ahyp:hlinkClr xmlns:ahyp="http://schemas.microsoft.com/office/drawing/2018/hyperlinkcolor" val="tx"/>
                    </a:ext>
                  </a:extLst>
                </a:hlinkClick>
              </a:rPr>
              <a:t>https://youtu.be/a1q3U2Pknc0</a:t>
            </a:r>
            <a:endParaRPr lang="en-GB" sz="3000" dirty="0">
              <a:solidFill>
                <a:schemeClr val="accent1">
                  <a:lumMod val="40000"/>
                  <a:lumOff val="60000"/>
                </a:schemeClr>
              </a:solidFill>
              <a:effectLst/>
              <a:latin typeface="Kings Caslon Text"/>
              <a:ea typeface="+mn-lt"/>
              <a:cs typeface="+mn-lt"/>
              <a:hlinkClick r:id="rId3">
                <a:extLst>
                  <a:ext uri="{A12FA001-AC4F-418D-AE19-62706E023703}">
                    <ahyp:hlinkClr xmlns:ahyp="http://schemas.microsoft.com/office/drawing/2018/hyperlinkcolor" val="tx"/>
                  </a:ext>
                </a:extLst>
              </a:hlinkClick>
            </a:endParaRPr>
          </a:p>
          <a:p>
            <a:pPr algn="ctr">
              <a:lnSpc>
                <a:spcPct val="150000"/>
              </a:lnSpc>
            </a:pPr>
            <a:endParaRPr lang="en-GB" sz="1000" dirty="0">
              <a:solidFill>
                <a:schemeClr val="accent1">
                  <a:lumMod val="40000"/>
                  <a:lumOff val="60000"/>
                </a:schemeClr>
              </a:solidFill>
              <a:effectLst>
                <a:glow rad="292100">
                  <a:prstClr val="black"/>
                </a:glow>
              </a:effectLst>
              <a:latin typeface="Kings Caslon Text"/>
            </a:endParaRPr>
          </a:p>
          <a:p>
            <a:pPr algn="ctr">
              <a:lnSpc>
                <a:spcPct val="150000"/>
              </a:lnSpc>
            </a:pPr>
            <a:r>
              <a:rPr lang="en-GB" sz="3000" dirty="0">
                <a:solidFill>
                  <a:schemeClr val="bg1"/>
                </a:solidFill>
                <a:effectLst>
                  <a:glow rad="292100">
                    <a:prstClr val="black"/>
                  </a:glow>
                </a:effectLst>
                <a:latin typeface="Kings Caslon Text"/>
              </a:rPr>
              <a:t>Or go on YouTube and search  "</a:t>
            </a:r>
            <a:r>
              <a:rPr lang="en-GB" sz="3000" dirty="0">
                <a:solidFill>
                  <a:schemeClr val="bg1"/>
                </a:solidFill>
                <a:effectLst>
                  <a:glow rad="292100">
                    <a:prstClr val="black"/>
                  </a:glow>
                </a:effectLst>
                <a:latin typeface="Kings Caslon Text"/>
                <a:ea typeface="+mn-lt"/>
                <a:cs typeface="+mn-lt"/>
              </a:rPr>
              <a:t> </a:t>
            </a:r>
            <a:r>
              <a:rPr lang="en-GB" sz="3000" dirty="0">
                <a:solidFill>
                  <a:schemeClr val="accent1">
                    <a:lumMod val="40000"/>
                    <a:lumOff val="60000"/>
                  </a:schemeClr>
                </a:solidFill>
                <a:effectLst>
                  <a:glow rad="292100">
                    <a:prstClr val="black"/>
                  </a:glow>
                </a:effectLst>
                <a:latin typeface="Kings Caslon Text"/>
                <a:ea typeface="+mn-lt"/>
                <a:cs typeface="+mn-lt"/>
              </a:rPr>
              <a:t>3 Cam Setup Detailed Demo</a:t>
            </a:r>
            <a:r>
              <a:rPr lang="en-GB" sz="3000" dirty="0">
                <a:solidFill>
                  <a:schemeClr val="bg1"/>
                </a:solidFill>
                <a:effectLst>
                  <a:glow rad="292100">
                    <a:prstClr val="black"/>
                  </a:glow>
                </a:effectLst>
                <a:latin typeface="Kings Caslon Text"/>
                <a:ea typeface="+mn-lt"/>
                <a:cs typeface="+mn-lt"/>
              </a:rPr>
              <a:t> "</a:t>
            </a:r>
            <a:endParaRPr lang="en-GB" sz="3000" dirty="0">
              <a:solidFill>
                <a:schemeClr val="bg1"/>
              </a:solidFill>
              <a:effectLst>
                <a:glow rad="292100">
                  <a:prstClr val="black"/>
                </a:glow>
              </a:effectLst>
              <a:latin typeface="Kings Caslon Text"/>
            </a:endParaRPr>
          </a:p>
        </p:txBody>
      </p:sp>
    </p:spTree>
    <p:extLst>
      <p:ext uri="{BB962C8B-B14F-4D97-AF65-F5344CB8AC3E}">
        <p14:creationId xmlns:p14="http://schemas.microsoft.com/office/powerpoint/2010/main" val="3352903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56B2103-CF34-662D-33D2-8FD97A033ED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3895A01-AAE1-4243-652C-706A5D506B21}"/>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2" name="TextBox 1">
            <a:extLst>
              <a:ext uri="{FF2B5EF4-FFF2-40B4-BE49-F238E27FC236}">
                <a16:creationId xmlns:a16="http://schemas.microsoft.com/office/drawing/2014/main" id="{5AFD24B0-90E9-F718-3ACE-40EAD0781D39}"/>
              </a:ext>
            </a:extLst>
          </p:cNvPr>
          <p:cNvSpPr txBox="1"/>
          <p:nvPr/>
        </p:nvSpPr>
        <p:spPr>
          <a:xfrm>
            <a:off x="100759" y="117815"/>
            <a:ext cx="11977884" cy="1137376"/>
          </a:xfrm>
          <a:prstGeom prst="rect">
            <a:avLst/>
          </a:prstGeom>
          <a:noFill/>
        </p:spPr>
        <p:txBody>
          <a:bodyPr wrap="square" rtlCol="0">
            <a:spAutoFit/>
          </a:bodyPr>
          <a:lstStyle/>
          <a:p>
            <a:pPr algn="ctr">
              <a:lnSpc>
                <a:spcPct val="150000"/>
              </a:lnSpc>
            </a:pPr>
            <a:r>
              <a:rPr lang="en-GB" sz="5000" dirty="0">
                <a:solidFill>
                  <a:schemeClr val="bg1"/>
                </a:solidFill>
                <a:effectLst>
                  <a:glow rad="292100">
                    <a:schemeClr val="tx1"/>
                  </a:glow>
                </a:effectLst>
                <a:latin typeface="Kings Caslon Text" panose="02000503000000020003" pitchFamily="2" charset="0"/>
              </a:rPr>
              <a:t>STEP BY STEP INSTRUCTIONS</a:t>
            </a:r>
          </a:p>
        </p:txBody>
      </p:sp>
      <p:sp>
        <p:nvSpPr>
          <p:cNvPr id="3" name="TextBox 2">
            <a:extLst>
              <a:ext uri="{FF2B5EF4-FFF2-40B4-BE49-F238E27FC236}">
                <a16:creationId xmlns:a16="http://schemas.microsoft.com/office/drawing/2014/main" id="{61F79EEE-BB60-223E-9FFA-FFD51645AE09}"/>
              </a:ext>
            </a:extLst>
          </p:cNvPr>
          <p:cNvSpPr txBox="1"/>
          <p:nvPr/>
        </p:nvSpPr>
        <p:spPr>
          <a:xfrm>
            <a:off x="47515" y="1711405"/>
            <a:ext cx="12150437" cy="2793072"/>
          </a:xfrm>
          <a:prstGeom prst="rect">
            <a:avLst/>
          </a:prstGeom>
          <a:noFill/>
        </p:spPr>
        <p:txBody>
          <a:bodyPr wrap="square" lIns="91440" tIns="45720" rIns="91440" bIns="45720" rtlCol="0" anchor="t">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STEP 4</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Increasing Signal Intensity</a:t>
            </a: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p:txBody>
      </p:sp>
    </p:spTree>
    <p:extLst>
      <p:ext uri="{BB962C8B-B14F-4D97-AF65-F5344CB8AC3E}">
        <p14:creationId xmlns:p14="http://schemas.microsoft.com/office/powerpoint/2010/main" val="444510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0E74A13-179A-5356-B63C-43AA501F33E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E7836E-D44B-5047-3872-788F40808E62}"/>
              </a:ext>
            </a:extLst>
          </p:cNvPr>
          <p:cNvPicPr>
            <a:picLocks noChangeAspect="1"/>
          </p:cNvPicPr>
          <p:nvPr/>
        </p:nvPicPr>
        <p:blipFill>
          <a:blip r:embed="rId3"/>
          <a:srcRect l="-129" r="31790" b="46505"/>
          <a:stretch>
            <a:fillRect/>
          </a:stretch>
        </p:blipFill>
        <p:spPr>
          <a:xfrm>
            <a:off x="1236080" y="158625"/>
            <a:ext cx="9719840" cy="4614543"/>
          </a:xfrm>
          <a:prstGeom prst="rect">
            <a:avLst/>
          </a:prstGeom>
          <a:noFill/>
        </p:spPr>
      </p:pic>
      <p:sp>
        <p:nvSpPr>
          <p:cNvPr id="3" name="TextBox 2">
            <a:extLst>
              <a:ext uri="{FF2B5EF4-FFF2-40B4-BE49-F238E27FC236}">
                <a16:creationId xmlns:a16="http://schemas.microsoft.com/office/drawing/2014/main" id="{8192BB03-769B-C79A-28C3-EA3C6B47AD85}"/>
              </a:ext>
            </a:extLst>
          </p:cNvPr>
          <p:cNvSpPr txBox="1"/>
          <p:nvPr/>
        </p:nvSpPr>
        <p:spPr>
          <a:xfrm>
            <a:off x="2017564" y="5068159"/>
            <a:ext cx="8938355" cy="1631216"/>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Check your signal intensity graph first. If there are more space to fill with signal, then you can increase the fluorescence power, exposure time and gain.</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Make sure this is at the top.</a:t>
            </a:r>
            <a:endParaRPr lang="en-GB" sz="2000" dirty="0">
              <a:solidFill>
                <a:schemeClr val="bg1"/>
              </a:solidFill>
              <a:effectLst>
                <a:glow rad="292100">
                  <a:schemeClr val="tx1"/>
                </a:glow>
              </a:effectLst>
            </a:endParaRPr>
          </a:p>
          <a:p>
            <a:endParaRPr lang="en-GB" sz="2000" dirty="0">
              <a:solidFill>
                <a:schemeClr val="bg1"/>
              </a:solidFill>
              <a:effectLst>
                <a:glow rad="292100">
                  <a:schemeClr val="tx1"/>
                </a:glow>
              </a:effectLst>
              <a:latin typeface="Kings Caslon Text" panose="02000503000000020003" pitchFamily="2" charset="0"/>
            </a:endParaRPr>
          </a:p>
        </p:txBody>
      </p:sp>
      <p:cxnSp>
        <p:nvCxnSpPr>
          <p:cNvPr id="4" name="Straight Arrow Connector 3">
            <a:extLst>
              <a:ext uri="{FF2B5EF4-FFF2-40B4-BE49-F238E27FC236}">
                <a16:creationId xmlns:a16="http://schemas.microsoft.com/office/drawing/2014/main" id="{A4347357-1AB0-1E5B-A530-A08AA9BB4D87}"/>
              </a:ext>
            </a:extLst>
          </p:cNvPr>
          <p:cNvCxnSpPr>
            <a:cxnSpLocks/>
          </p:cNvCxnSpPr>
          <p:nvPr/>
        </p:nvCxnSpPr>
        <p:spPr>
          <a:xfrm flipH="1" flipV="1">
            <a:off x="1353312" y="2048256"/>
            <a:ext cx="627676" cy="41543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7C945F0-EB29-5376-13F7-325BA0853414}"/>
              </a:ext>
            </a:extLst>
          </p:cNvPr>
          <p:cNvCxnSpPr>
            <a:cxnSpLocks/>
          </p:cNvCxnSpPr>
          <p:nvPr/>
        </p:nvCxnSpPr>
        <p:spPr>
          <a:xfrm flipH="1" flipV="1">
            <a:off x="4096512" y="2465896"/>
            <a:ext cx="4078224" cy="260226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256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0F21D6B-3E15-F87C-BE2D-1796CCCCA83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ACB0AC-D2C7-7A01-1B60-A97631E1E0B2}"/>
              </a:ext>
            </a:extLst>
          </p:cNvPr>
          <p:cNvPicPr>
            <a:picLocks noChangeAspect="1"/>
          </p:cNvPicPr>
          <p:nvPr/>
        </p:nvPicPr>
        <p:blipFill>
          <a:blip r:embed="rId4"/>
          <a:stretch>
            <a:fillRect/>
          </a:stretch>
        </p:blipFill>
        <p:spPr>
          <a:xfrm>
            <a:off x="610417" y="115777"/>
            <a:ext cx="10971165" cy="6626446"/>
          </a:xfrm>
          <a:prstGeom prst="rect">
            <a:avLst/>
          </a:prstGeom>
        </p:spPr>
      </p:pic>
      <p:sp>
        <p:nvSpPr>
          <p:cNvPr id="3" name="TextBox 2">
            <a:extLst>
              <a:ext uri="{FF2B5EF4-FFF2-40B4-BE49-F238E27FC236}">
                <a16:creationId xmlns:a16="http://schemas.microsoft.com/office/drawing/2014/main" id="{67774AE3-1AA7-A378-9528-8DD2B38812E3}"/>
              </a:ext>
            </a:extLst>
          </p:cNvPr>
          <p:cNvSpPr txBox="1"/>
          <p:nvPr/>
        </p:nvSpPr>
        <p:spPr>
          <a:xfrm>
            <a:off x="3685736" y="1712061"/>
            <a:ext cx="4445390" cy="3785652"/>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Double check which channel button (Blue, Green, Red, Far Red) you are currently on. It should be highlighted here accordingly, do not change this.</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Increase fluorescent power here.</a:t>
            </a:r>
          </a:p>
          <a:p>
            <a:r>
              <a:rPr lang="en-GB" sz="2000" dirty="0">
                <a:solidFill>
                  <a:schemeClr val="bg1"/>
                </a:solidFill>
                <a:effectLst>
                  <a:glow rad="292100">
                    <a:schemeClr val="tx1"/>
                  </a:glow>
                </a:effectLst>
                <a:latin typeface="Kings Caslon Text" panose="02000503000000020003" pitchFamily="2" charset="0"/>
              </a:rPr>
              <a:t>Increase the number slowly, try 10% increments.</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High power increases bleaching of your sample.</a:t>
            </a:r>
          </a:p>
          <a:p>
            <a:endParaRPr lang="en-GB" sz="2000" dirty="0">
              <a:solidFill>
                <a:schemeClr val="bg1"/>
              </a:solidFill>
              <a:effectLst>
                <a:glow rad="292100">
                  <a:schemeClr val="tx1"/>
                </a:glow>
              </a:effectLst>
              <a:latin typeface="Kings Caslon Text" panose="02000503000000020003" pitchFamily="2" charset="0"/>
            </a:endParaRPr>
          </a:p>
        </p:txBody>
      </p:sp>
      <p:cxnSp>
        <p:nvCxnSpPr>
          <p:cNvPr id="4" name="Straight Arrow Connector 3">
            <a:extLst>
              <a:ext uri="{FF2B5EF4-FFF2-40B4-BE49-F238E27FC236}">
                <a16:creationId xmlns:a16="http://schemas.microsoft.com/office/drawing/2014/main" id="{A4C8E0BC-A692-D2E5-DAB5-F6741B3F5E41}"/>
              </a:ext>
            </a:extLst>
          </p:cNvPr>
          <p:cNvCxnSpPr>
            <a:cxnSpLocks/>
          </p:cNvCxnSpPr>
          <p:nvPr/>
        </p:nvCxnSpPr>
        <p:spPr>
          <a:xfrm>
            <a:off x="7807569" y="3724030"/>
            <a:ext cx="1828800" cy="97835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8485648C-DE7B-737F-A3FA-F74857C04020}"/>
              </a:ext>
            </a:extLst>
          </p:cNvPr>
          <p:cNvCxnSpPr>
            <a:cxnSpLocks/>
          </p:cNvCxnSpPr>
          <p:nvPr/>
        </p:nvCxnSpPr>
        <p:spPr>
          <a:xfrm>
            <a:off x="7680960" y="2537993"/>
            <a:ext cx="914400" cy="216439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832DE55-E9B8-2527-17B1-D41FF8126A43}"/>
              </a:ext>
            </a:extLst>
          </p:cNvPr>
          <p:cNvCxnSpPr>
            <a:cxnSpLocks/>
          </p:cNvCxnSpPr>
          <p:nvPr/>
        </p:nvCxnSpPr>
        <p:spPr>
          <a:xfrm flipV="1">
            <a:off x="7680960" y="1828800"/>
            <a:ext cx="1041009" cy="11254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430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DB196AC-FB17-CA95-2DEF-B7D963397B1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C3ED2C2-21EE-2F5F-64D3-94D45AD94817}"/>
              </a:ext>
            </a:extLst>
          </p:cNvPr>
          <p:cNvPicPr>
            <a:picLocks noChangeAspect="1"/>
          </p:cNvPicPr>
          <p:nvPr/>
        </p:nvPicPr>
        <p:blipFill>
          <a:blip r:embed="rId4"/>
          <a:stretch>
            <a:fillRect/>
          </a:stretch>
        </p:blipFill>
        <p:spPr>
          <a:xfrm>
            <a:off x="610417" y="115777"/>
            <a:ext cx="10971165" cy="6626446"/>
          </a:xfrm>
          <a:prstGeom prst="rect">
            <a:avLst/>
          </a:prstGeom>
        </p:spPr>
      </p:pic>
      <p:sp>
        <p:nvSpPr>
          <p:cNvPr id="3" name="TextBox 2">
            <a:extLst>
              <a:ext uri="{FF2B5EF4-FFF2-40B4-BE49-F238E27FC236}">
                <a16:creationId xmlns:a16="http://schemas.microsoft.com/office/drawing/2014/main" id="{39F71B75-0D59-3421-7A0E-B5A9A9836B6A}"/>
              </a:ext>
            </a:extLst>
          </p:cNvPr>
          <p:cNvSpPr txBox="1"/>
          <p:nvPr/>
        </p:nvSpPr>
        <p:spPr>
          <a:xfrm>
            <a:off x="3685736" y="1712061"/>
            <a:ext cx="4445390" cy="2246769"/>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Increase your exposure time here.</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This increases the time the fluorescence stays on your sample. This also cause bleaching, but not as much as increasing power.</a:t>
            </a:r>
          </a:p>
          <a:p>
            <a:endParaRPr lang="en-GB" sz="2000" dirty="0">
              <a:solidFill>
                <a:schemeClr val="bg1"/>
              </a:solidFill>
              <a:effectLst>
                <a:glow rad="292100">
                  <a:schemeClr val="tx1"/>
                </a:glow>
              </a:effectLst>
              <a:latin typeface="Kings Caslon Text" panose="02000503000000020003" pitchFamily="2" charset="0"/>
            </a:endParaRPr>
          </a:p>
        </p:txBody>
      </p:sp>
      <p:cxnSp>
        <p:nvCxnSpPr>
          <p:cNvPr id="9" name="Straight Arrow Connector 8">
            <a:extLst>
              <a:ext uri="{FF2B5EF4-FFF2-40B4-BE49-F238E27FC236}">
                <a16:creationId xmlns:a16="http://schemas.microsoft.com/office/drawing/2014/main" id="{22C3DC26-0538-D676-6283-DDF316833319}"/>
              </a:ext>
            </a:extLst>
          </p:cNvPr>
          <p:cNvCxnSpPr>
            <a:cxnSpLocks/>
          </p:cNvCxnSpPr>
          <p:nvPr/>
        </p:nvCxnSpPr>
        <p:spPr>
          <a:xfrm>
            <a:off x="7680960" y="1941342"/>
            <a:ext cx="1153551" cy="3657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6732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37CDE3C-E77B-A8CD-5AA0-2E345F3B51D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77E6C9-0F47-EAFB-BF4E-77CCF3832596}"/>
              </a:ext>
            </a:extLst>
          </p:cNvPr>
          <p:cNvPicPr>
            <a:picLocks noChangeAspect="1"/>
          </p:cNvPicPr>
          <p:nvPr/>
        </p:nvPicPr>
        <p:blipFill>
          <a:blip r:embed="rId4"/>
          <a:stretch>
            <a:fillRect/>
          </a:stretch>
        </p:blipFill>
        <p:spPr>
          <a:xfrm>
            <a:off x="610417" y="115777"/>
            <a:ext cx="10971165" cy="6626446"/>
          </a:xfrm>
          <a:prstGeom prst="rect">
            <a:avLst/>
          </a:prstGeom>
        </p:spPr>
      </p:pic>
      <p:sp>
        <p:nvSpPr>
          <p:cNvPr id="3" name="TextBox 2">
            <a:extLst>
              <a:ext uri="{FF2B5EF4-FFF2-40B4-BE49-F238E27FC236}">
                <a16:creationId xmlns:a16="http://schemas.microsoft.com/office/drawing/2014/main" id="{1CB7F79A-67AC-A43E-39C9-034A46CB0473}"/>
              </a:ext>
            </a:extLst>
          </p:cNvPr>
          <p:cNvSpPr txBox="1"/>
          <p:nvPr/>
        </p:nvSpPr>
        <p:spPr>
          <a:xfrm>
            <a:off x="3685736" y="1712061"/>
            <a:ext cx="4445390" cy="4708981"/>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Increase your gain here.</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Before increasing gain, ALWAYS DECREASE your exposure time and power, e.g. 5ms, and 5% power.</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Do this before clicking on LIVE again.</a:t>
            </a:r>
          </a:p>
          <a:p>
            <a:endParaRPr lang="en-GB" sz="2000" dirty="0">
              <a:solidFill>
                <a:schemeClr val="bg1"/>
              </a:solidFill>
              <a:effectLst>
                <a:glow rad="292100">
                  <a:schemeClr val="tx1"/>
                </a:glow>
              </a:effectLst>
              <a:latin typeface="Kings Caslon Text" panose="02000503000000020003" pitchFamily="2" charset="0"/>
            </a:endParaRP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Gain is an amplification of your signal without using more power or exposure time, which is a great tool to increase signal, however, more gain usually means more noise.</a:t>
            </a:r>
          </a:p>
          <a:p>
            <a:endParaRPr lang="en-GB" sz="2000" dirty="0">
              <a:solidFill>
                <a:schemeClr val="bg1"/>
              </a:solidFill>
              <a:effectLst>
                <a:glow rad="292100">
                  <a:schemeClr val="tx1"/>
                </a:glow>
              </a:effectLst>
              <a:latin typeface="Kings Caslon Text" panose="02000503000000020003" pitchFamily="2" charset="0"/>
            </a:endParaRPr>
          </a:p>
        </p:txBody>
      </p:sp>
      <p:cxnSp>
        <p:nvCxnSpPr>
          <p:cNvPr id="9" name="Straight Arrow Connector 8">
            <a:extLst>
              <a:ext uri="{FF2B5EF4-FFF2-40B4-BE49-F238E27FC236}">
                <a16:creationId xmlns:a16="http://schemas.microsoft.com/office/drawing/2014/main" id="{B7939AAF-1C5E-6A01-F595-7A64207BFFAD}"/>
              </a:ext>
            </a:extLst>
          </p:cNvPr>
          <p:cNvCxnSpPr>
            <a:cxnSpLocks/>
          </p:cNvCxnSpPr>
          <p:nvPr/>
        </p:nvCxnSpPr>
        <p:spPr>
          <a:xfrm>
            <a:off x="6358597" y="1969477"/>
            <a:ext cx="2644726" cy="9144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04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9926260-35E3-8E4D-DE38-C738C837C7D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6D3F4B7-B45D-7ADC-4795-B8657DDE5412}"/>
              </a:ext>
            </a:extLst>
          </p:cNvPr>
          <p:cNvPicPr>
            <a:picLocks noChangeAspect="1"/>
          </p:cNvPicPr>
          <p:nvPr/>
        </p:nvPicPr>
        <p:blipFill>
          <a:blip r:embed="rId4"/>
          <a:stretch>
            <a:fillRect/>
          </a:stretch>
        </p:blipFill>
        <p:spPr>
          <a:xfrm>
            <a:off x="610417" y="115777"/>
            <a:ext cx="10971165" cy="6626446"/>
          </a:xfrm>
          <a:prstGeom prst="rect">
            <a:avLst/>
          </a:prstGeom>
        </p:spPr>
      </p:pic>
      <p:sp>
        <p:nvSpPr>
          <p:cNvPr id="3" name="TextBox 2">
            <a:extLst>
              <a:ext uri="{FF2B5EF4-FFF2-40B4-BE49-F238E27FC236}">
                <a16:creationId xmlns:a16="http://schemas.microsoft.com/office/drawing/2014/main" id="{BE2A260B-7984-E64F-5305-07DFE23712A7}"/>
              </a:ext>
            </a:extLst>
          </p:cNvPr>
          <p:cNvSpPr txBox="1"/>
          <p:nvPr/>
        </p:nvSpPr>
        <p:spPr>
          <a:xfrm>
            <a:off x="3685736" y="1712061"/>
            <a:ext cx="4445390" cy="3785652"/>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After increasing power, exposure time or gain, click on LIVE to rescan. </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Your LIVE image and signal graph should update.</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If the image on screen looks VERY bright, it doesn’t always mean your signal is too much, look at your graph and where the contrast line is, and auto signal again to readjust your contract.</a:t>
            </a:r>
          </a:p>
          <a:p>
            <a:endParaRPr lang="en-GB" sz="2000" dirty="0">
              <a:solidFill>
                <a:schemeClr val="bg1"/>
              </a:solidFill>
              <a:effectLst>
                <a:glow rad="292100">
                  <a:schemeClr val="tx1"/>
                </a:glow>
              </a:effectLst>
              <a:latin typeface="Kings Caslon Text" panose="02000503000000020003" pitchFamily="2" charset="0"/>
            </a:endParaRPr>
          </a:p>
        </p:txBody>
      </p:sp>
      <p:cxnSp>
        <p:nvCxnSpPr>
          <p:cNvPr id="9" name="Straight Arrow Connector 8">
            <a:extLst>
              <a:ext uri="{FF2B5EF4-FFF2-40B4-BE49-F238E27FC236}">
                <a16:creationId xmlns:a16="http://schemas.microsoft.com/office/drawing/2014/main" id="{CA8313BF-0B21-DE16-3AC9-FA6841ED959E}"/>
              </a:ext>
            </a:extLst>
          </p:cNvPr>
          <p:cNvCxnSpPr>
            <a:cxnSpLocks/>
          </p:cNvCxnSpPr>
          <p:nvPr/>
        </p:nvCxnSpPr>
        <p:spPr>
          <a:xfrm flipH="1" flipV="1">
            <a:off x="2560320" y="2307102"/>
            <a:ext cx="1378634" cy="29542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2C22C90-4BDD-F75C-BB73-BF1586250290}"/>
              </a:ext>
            </a:extLst>
          </p:cNvPr>
          <p:cNvCxnSpPr>
            <a:cxnSpLocks/>
          </p:cNvCxnSpPr>
          <p:nvPr/>
        </p:nvCxnSpPr>
        <p:spPr>
          <a:xfrm flipH="1" flipV="1">
            <a:off x="1209822" y="942535"/>
            <a:ext cx="2475914" cy="275726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4DF5DFD-967C-0B9D-9B79-5A3C3AECD414}"/>
              </a:ext>
            </a:extLst>
          </p:cNvPr>
          <p:cNvCxnSpPr>
            <a:cxnSpLocks/>
          </p:cNvCxnSpPr>
          <p:nvPr/>
        </p:nvCxnSpPr>
        <p:spPr>
          <a:xfrm flipH="1" flipV="1">
            <a:off x="1645920" y="2067951"/>
            <a:ext cx="2039816" cy="163185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9868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9698215-00A7-AE98-859C-C9D02D1FCF1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599815B-6112-05DB-5932-6191AE418813}"/>
              </a:ext>
            </a:extLst>
          </p:cNvPr>
          <p:cNvPicPr>
            <a:picLocks noChangeAspect="1"/>
          </p:cNvPicPr>
          <p:nvPr/>
        </p:nvPicPr>
        <p:blipFill>
          <a:blip r:embed="rId3"/>
          <a:stretch>
            <a:fillRect/>
          </a:stretch>
        </p:blipFill>
        <p:spPr>
          <a:xfrm>
            <a:off x="449403" y="0"/>
            <a:ext cx="11293193" cy="6858000"/>
          </a:xfrm>
          <a:prstGeom prst="rect">
            <a:avLst/>
          </a:prstGeom>
        </p:spPr>
      </p:pic>
      <p:sp>
        <p:nvSpPr>
          <p:cNvPr id="3" name="TextBox 2">
            <a:extLst>
              <a:ext uri="{FF2B5EF4-FFF2-40B4-BE49-F238E27FC236}">
                <a16:creationId xmlns:a16="http://schemas.microsoft.com/office/drawing/2014/main" id="{B15AA5B5-7199-F212-189A-AE6ED0E1184A}"/>
              </a:ext>
            </a:extLst>
          </p:cNvPr>
          <p:cNvSpPr txBox="1"/>
          <p:nvPr/>
        </p:nvSpPr>
        <p:spPr>
          <a:xfrm>
            <a:off x="3685736" y="1610751"/>
            <a:ext cx="4445390" cy="4401205"/>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After contrast adjustment, always measure your signal again and calculate if there is a minimum of 1000 signal difference between your target and background.</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1000 difference is the minimum, but the bigger the difference, the easier it will be for you to do automated thresholding and analysis thereafter. </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Therefore, if you still have some space to increase your signal, please do so. </a:t>
            </a:r>
          </a:p>
          <a:p>
            <a:endParaRPr lang="en-GB" sz="2000" dirty="0">
              <a:solidFill>
                <a:schemeClr val="bg1"/>
              </a:solidFill>
              <a:effectLst>
                <a:glow rad="292100">
                  <a:schemeClr val="tx1"/>
                </a:glow>
              </a:effectLst>
              <a:latin typeface="Kings Caslon Text" panose="02000503000000020003" pitchFamily="2" charset="0"/>
            </a:endParaRPr>
          </a:p>
        </p:txBody>
      </p:sp>
      <p:cxnSp>
        <p:nvCxnSpPr>
          <p:cNvPr id="8" name="Straight Arrow Connector 7">
            <a:extLst>
              <a:ext uri="{FF2B5EF4-FFF2-40B4-BE49-F238E27FC236}">
                <a16:creationId xmlns:a16="http://schemas.microsoft.com/office/drawing/2014/main" id="{AAB6BC2F-CFFA-1B39-261D-CE1858B3FBDE}"/>
              </a:ext>
            </a:extLst>
          </p:cNvPr>
          <p:cNvCxnSpPr>
            <a:cxnSpLocks/>
          </p:cNvCxnSpPr>
          <p:nvPr/>
        </p:nvCxnSpPr>
        <p:spPr>
          <a:xfrm flipH="1" flipV="1">
            <a:off x="3305908" y="2419643"/>
            <a:ext cx="379828" cy="282760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120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270D5C0-89A4-9F23-0D58-538EE1C9039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79191F-CA0F-2EAF-8CCB-0CA0F7A4663B}"/>
              </a:ext>
            </a:extLst>
          </p:cNvPr>
          <p:cNvPicPr>
            <a:picLocks noChangeAspect="1"/>
          </p:cNvPicPr>
          <p:nvPr/>
        </p:nvPicPr>
        <p:blipFill>
          <a:blip r:embed="rId3"/>
          <a:srcRect r="31899"/>
          <a:stretch>
            <a:fillRect/>
          </a:stretch>
        </p:blipFill>
        <p:spPr>
          <a:xfrm>
            <a:off x="618484" y="2813538"/>
            <a:ext cx="4151317" cy="3692769"/>
          </a:xfrm>
          <a:prstGeom prst="rect">
            <a:avLst/>
          </a:prstGeom>
        </p:spPr>
      </p:pic>
      <p:pic>
        <p:nvPicPr>
          <p:cNvPr id="5" name="Picture 4">
            <a:extLst>
              <a:ext uri="{FF2B5EF4-FFF2-40B4-BE49-F238E27FC236}">
                <a16:creationId xmlns:a16="http://schemas.microsoft.com/office/drawing/2014/main" id="{CCBA7B7C-C5A2-6FA9-88BA-2107E9E78D65}"/>
              </a:ext>
            </a:extLst>
          </p:cNvPr>
          <p:cNvPicPr>
            <a:picLocks noChangeAspect="1"/>
          </p:cNvPicPr>
          <p:nvPr/>
        </p:nvPicPr>
        <p:blipFill>
          <a:blip r:embed="rId4"/>
          <a:srcRect r="31528"/>
          <a:stretch>
            <a:fillRect/>
          </a:stretch>
        </p:blipFill>
        <p:spPr>
          <a:xfrm>
            <a:off x="7399058" y="2813538"/>
            <a:ext cx="4174458" cy="3692769"/>
          </a:xfrm>
          <a:prstGeom prst="rect">
            <a:avLst/>
          </a:prstGeom>
        </p:spPr>
      </p:pic>
      <p:sp>
        <p:nvSpPr>
          <p:cNvPr id="6" name="TextBox 5">
            <a:extLst>
              <a:ext uri="{FF2B5EF4-FFF2-40B4-BE49-F238E27FC236}">
                <a16:creationId xmlns:a16="http://schemas.microsoft.com/office/drawing/2014/main" id="{4BDA685C-58A3-76F7-A17E-7BF322C42348}"/>
              </a:ext>
            </a:extLst>
          </p:cNvPr>
          <p:cNvSpPr txBox="1"/>
          <p:nvPr/>
        </p:nvSpPr>
        <p:spPr>
          <a:xfrm>
            <a:off x="433506" y="210612"/>
            <a:ext cx="11324987" cy="2708434"/>
          </a:xfrm>
          <a:prstGeom prst="rect">
            <a:avLst/>
          </a:prstGeom>
          <a:noFill/>
        </p:spPr>
        <p:txBody>
          <a:bodyPr wrap="square" rtlCol="0">
            <a:spAutoFit/>
          </a:bodyPr>
          <a:lstStyle/>
          <a:p>
            <a:r>
              <a:rPr lang="en-GB" sz="3000" dirty="0">
                <a:solidFill>
                  <a:schemeClr val="bg1"/>
                </a:solidFill>
                <a:effectLst>
                  <a:glow rad="292100">
                    <a:schemeClr val="tx1"/>
                  </a:glow>
                </a:effectLst>
                <a:latin typeface="Kings Caslon Text" panose="02000503000000020003" pitchFamily="2" charset="0"/>
              </a:rPr>
              <a:t>Bleaching in action.</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If you stay in LIVE on a single spot for too long, your sample might become bleached, where your signal gets weaker over time, this can be observed in your LUT graph as well as on your live image.</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This is not a true representation of your signal and you do not want to optimise your settings on a bleached area of sample, you always want to move to a fresh area of sample to double check your settings.</a:t>
            </a:r>
          </a:p>
          <a:p>
            <a:endParaRPr lang="en-GB" sz="2000" dirty="0">
              <a:solidFill>
                <a:schemeClr val="bg1"/>
              </a:solidFill>
              <a:effectLst>
                <a:glow rad="292100">
                  <a:schemeClr val="tx1"/>
                </a:glow>
              </a:effectLst>
              <a:latin typeface="Kings Caslon Text" panose="02000503000000020003" pitchFamily="2" charset="0"/>
            </a:endParaRPr>
          </a:p>
        </p:txBody>
      </p:sp>
      <p:cxnSp>
        <p:nvCxnSpPr>
          <p:cNvPr id="7" name="Straight Arrow Connector 6">
            <a:extLst>
              <a:ext uri="{FF2B5EF4-FFF2-40B4-BE49-F238E27FC236}">
                <a16:creationId xmlns:a16="http://schemas.microsoft.com/office/drawing/2014/main" id="{6DA96E16-89B5-803F-8157-6575B8B5F7C8}"/>
              </a:ext>
            </a:extLst>
          </p:cNvPr>
          <p:cNvCxnSpPr>
            <a:cxnSpLocks/>
          </p:cNvCxnSpPr>
          <p:nvPr/>
        </p:nvCxnSpPr>
        <p:spPr>
          <a:xfrm>
            <a:off x="2194560" y="3938954"/>
            <a:ext cx="654147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E932C7B-01FD-E0DE-6C19-A4ECBEA29E7C}"/>
              </a:ext>
            </a:extLst>
          </p:cNvPr>
          <p:cNvCxnSpPr>
            <a:cxnSpLocks/>
          </p:cNvCxnSpPr>
          <p:nvPr/>
        </p:nvCxnSpPr>
        <p:spPr>
          <a:xfrm>
            <a:off x="3430172" y="4659922"/>
            <a:ext cx="654147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945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EBB141-2D11-266F-1A6F-B5C004C66D7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0B8F5BD-DBD3-C8B0-7D7E-CBC69AC7EFE1}"/>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2" name="TextBox 1">
            <a:extLst>
              <a:ext uri="{FF2B5EF4-FFF2-40B4-BE49-F238E27FC236}">
                <a16:creationId xmlns:a16="http://schemas.microsoft.com/office/drawing/2014/main" id="{D96EB800-A93E-4708-5570-5725F9D6FE73}"/>
              </a:ext>
            </a:extLst>
          </p:cNvPr>
          <p:cNvSpPr txBox="1"/>
          <p:nvPr/>
        </p:nvSpPr>
        <p:spPr>
          <a:xfrm>
            <a:off x="100759" y="117815"/>
            <a:ext cx="11977884" cy="1137376"/>
          </a:xfrm>
          <a:prstGeom prst="rect">
            <a:avLst/>
          </a:prstGeom>
          <a:noFill/>
        </p:spPr>
        <p:txBody>
          <a:bodyPr wrap="square" rtlCol="0">
            <a:spAutoFit/>
          </a:bodyPr>
          <a:lstStyle/>
          <a:p>
            <a:pPr algn="ctr">
              <a:lnSpc>
                <a:spcPct val="150000"/>
              </a:lnSpc>
            </a:pPr>
            <a:r>
              <a:rPr lang="en-GB" sz="5000" dirty="0">
                <a:solidFill>
                  <a:schemeClr val="bg1"/>
                </a:solidFill>
                <a:effectLst>
                  <a:glow rad="292100">
                    <a:schemeClr val="tx1"/>
                  </a:glow>
                </a:effectLst>
                <a:latin typeface="Kings Caslon Text" panose="02000503000000020003" pitchFamily="2" charset="0"/>
              </a:rPr>
              <a:t>STEP BY STEP INSTRUCTIONS</a:t>
            </a:r>
          </a:p>
        </p:txBody>
      </p:sp>
      <p:sp>
        <p:nvSpPr>
          <p:cNvPr id="3" name="TextBox 2">
            <a:extLst>
              <a:ext uri="{FF2B5EF4-FFF2-40B4-BE49-F238E27FC236}">
                <a16:creationId xmlns:a16="http://schemas.microsoft.com/office/drawing/2014/main" id="{11FF2679-FBAE-0C61-A762-854955A4FE04}"/>
              </a:ext>
            </a:extLst>
          </p:cNvPr>
          <p:cNvSpPr txBox="1"/>
          <p:nvPr/>
        </p:nvSpPr>
        <p:spPr>
          <a:xfrm>
            <a:off x="47515" y="1711405"/>
            <a:ext cx="12150437" cy="2793072"/>
          </a:xfrm>
          <a:prstGeom prst="rect">
            <a:avLst/>
          </a:prstGeom>
          <a:noFill/>
        </p:spPr>
        <p:txBody>
          <a:bodyPr wrap="square" lIns="91440" tIns="45720" rIns="91440" bIns="45720" rtlCol="0" anchor="t">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STEP 5</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Oversaturation</a:t>
            </a: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p:txBody>
      </p:sp>
    </p:spTree>
    <p:extLst>
      <p:ext uri="{BB962C8B-B14F-4D97-AF65-F5344CB8AC3E}">
        <p14:creationId xmlns:p14="http://schemas.microsoft.com/office/powerpoint/2010/main" val="2716476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8632B2C-544D-6AF4-6471-CE403AA4F8D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109E687-68E8-FD26-F951-E6686909B84C}"/>
              </a:ext>
            </a:extLst>
          </p:cNvPr>
          <p:cNvPicPr>
            <a:picLocks noChangeAspect="1"/>
          </p:cNvPicPr>
          <p:nvPr/>
        </p:nvPicPr>
        <p:blipFill>
          <a:blip r:embed="rId3"/>
          <a:stretch>
            <a:fillRect/>
          </a:stretch>
        </p:blipFill>
        <p:spPr>
          <a:xfrm>
            <a:off x="871043" y="262174"/>
            <a:ext cx="10449913" cy="6333652"/>
          </a:xfrm>
          <a:prstGeom prst="rect">
            <a:avLst/>
          </a:prstGeom>
        </p:spPr>
      </p:pic>
      <p:sp>
        <p:nvSpPr>
          <p:cNvPr id="5" name="TextBox 4">
            <a:extLst>
              <a:ext uri="{FF2B5EF4-FFF2-40B4-BE49-F238E27FC236}">
                <a16:creationId xmlns:a16="http://schemas.microsoft.com/office/drawing/2014/main" id="{1A2C4006-BCD5-4852-2BCC-EB974F8626E7}"/>
              </a:ext>
            </a:extLst>
          </p:cNvPr>
          <p:cNvSpPr txBox="1"/>
          <p:nvPr/>
        </p:nvSpPr>
        <p:spPr>
          <a:xfrm>
            <a:off x="3812344" y="1610751"/>
            <a:ext cx="4135901" cy="3170099"/>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ALWAYS go on live and move to another location and use your mouse wheel to focus again, then check your signal intensity again. </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You may have bleached the original area and after increasing the power/time/gain, these new settings might give you TOO MUCH SIGNAL elsewhere.</a:t>
            </a:r>
          </a:p>
        </p:txBody>
      </p:sp>
      <p:cxnSp>
        <p:nvCxnSpPr>
          <p:cNvPr id="9" name="Straight Arrow Connector 8">
            <a:extLst>
              <a:ext uri="{FF2B5EF4-FFF2-40B4-BE49-F238E27FC236}">
                <a16:creationId xmlns:a16="http://schemas.microsoft.com/office/drawing/2014/main" id="{16EBBF69-3BDB-1C3C-475E-54496C1B9AAC}"/>
              </a:ext>
            </a:extLst>
          </p:cNvPr>
          <p:cNvCxnSpPr>
            <a:cxnSpLocks/>
          </p:cNvCxnSpPr>
          <p:nvPr/>
        </p:nvCxnSpPr>
        <p:spPr>
          <a:xfrm flipH="1" flipV="1">
            <a:off x="5528603" y="844062"/>
            <a:ext cx="1181686" cy="76668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551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EDE97EF-C199-ADF8-A1B0-7622EA8511B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EBA976C-8523-38F3-44E1-3DE294244BB2}"/>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2" name="TextBox 1">
            <a:extLst>
              <a:ext uri="{FF2B5EF4-FFF2-40B4-BE49-F238E27FC236}">
                <a16:creationId xmlns:a16="http://schemas.microsoft.com/office/drawing/2014/main" id="{17322983-C54D-1AAD-F844-186EB8973562}"/>
              </a:ext>
            </a:extLst>
          </p:cNvPr>
          <p:cNvSpPr txBox="1"/>
          <p:nvPr/>
        </p:nvSpPr>
        <p:spPr>
          <a:xfrm>
            <a:off x="100759" y="117815"/>
            <a:ext cx="11977884" cy="1137376"/>
          </a:xfrm>
          <a:prstGeom prst="rect">
            <a:avLst/>
          </a:prstGeom>
          <a:noFill/>
        </p:spPr>
        <p:txBody>
          <a:bodyPr wrap="square" rtlCol="0">
            <a:spAutoFit/>
          </a:bodyPr>
          <a:lstStyle/>
          <a:p>
            <a:pPr algn="ctr">
              <a:lnSpc>
                <a:spcPct val="150000"/>
              </a:lnSpc>
            </a:pPr>
            <a:r>
              <a:rPr lang="en-GB" sz="5000">
                <a:solidFill>
                  <a:schemeClr val="bg1"/>
                </a:solidFill>
                <a:effectLst>
                  <a:glow rad="292100">
                    <a:schemeClr val="tx1"/>
                  </a:glow>
                </a:effectLst>
                <a:latin typeface="Kings Caslon Text" panose="02000503000000020003" pitchFamily="2" charset="0"/>
              </a:rPr>
              <a:t>STEP BY STEP INSTRUCTIONS</a:t>
            </a:r>
          </a:p>
        </p:txBody>
      </p:sp>
      <p:sp>
        <p:nvSpPr>
          <p:cNvPr id="3" name="TextBox 2">
            <a:extLst>
              <a:ext uri="{FF2B5EF4-FFF2-40B4-BE49-F238E27FC236}">
                <a16:creationId xmlns:a16="http://schemas.microsoft.com/office/drawing/2014/main" id="{BA34363E-322A-C77D-8772-C5BC293450C4}"/>
              </a:ext>
            </a:extLst>
          </p:cNvPr>
          <p:cNvSpPr txBox="1"/>
          <p:nvPr/>
        </p:nvSpPr>
        <p:spPr>
          <a:xfrm>
            <a:off x="22325" y="1711405"/>
            <a:ext cx="12175627" cy="4483535"/>
          </a:xfrm>
          <a:prstGeom prst="rect">
            <a:avLst/>
          </a:prstGeom>
          <a:noFill/>
        </p:spPr>
        <p:txBody>
          <a:bodyPr wrap="square" lIns="91440" tIns="45720" rIns="91440" bIns="45720" rtlCol="0" anchor="t">
            <a:spAutoFit/>
          </a:bodyPr>
          <a:lstStyle/>
          <a:p>
            <a:pPr algn="ctr">
              <a:lnSpc>
                <a:spcPct val="150000"/>
              </a:lnSpc>
            </a:pPr>
            <a:r>
              <a:rPr lang="en-GB" sz="3000" dirty="0">
                <a:solidFill>
                  <a:schemeClr val="bg1"/>
                </a:solidFill>
                <a:effectLst>
                  <a:glow rad="292100">
                    <a:schemeClr val="tx1"/>
                  </a:glow>
                </a:effectLst>
                <a:latin typeface="Kings Caslon Text"/>
              </a:rPr>
              <a:t>STEP 2</a:t>
            </a:r>
            <a:endParaRPr lang="en-GB" sz="3000" dirty="0">
              <a:solidFill>
                <a:schemeClr val="bg1"/>
              </a:solidFill>
              <a:effectLst>
                <a:glow rad="292100">
                  <a:schemeClr val="tx1"/>
                </a:glow>
              </a:effectLst>
              <a:latin typeface="Kings Caslon Text" panose="02000503000000020003" pitchFamily="2" charset="0"/>
            </a:endParaRPr>
          </a:p>
          <a:p>
            <a:pPr algn="ctr">
              <a:lnSpc>
                <a:spcPct val="150000"/>
              </a:lnSpc>
            </a:pPr>
            <a:r>
              <a:rPr lang="en-GB" sz="3000" dirty="0">
                <a:solidFill>
                  <a:schemeClr val="bg1"/>
                </a:solidFill>
                <a:effectLst>
                  <a:glow rad="292100">
                    <a:schemeClr val="tx1"/>
                  </a:glow>
                </a:effectLst>
                <a:latin typeface="Kings Caslon Text"/>
              </a:rPr>
              <a:t>Set-up and Focus</a:t>
            </a:r>
            <a:endParaRPr lang="en-GB" sz="3000" dirty="0">
              <a:solidFill>
                <a:schemeClr val="bg1"/>
              </a:solidFill>
              <a:effectLst>
                <a:glow rad="292100">
                  <a:prstClr val="black"/>
                </a:glow>
              </a:effectLst>
              <a:latin typeface="Kings Caslon Text" panose="02000503000000020003" pitchFamily="2" charset="0"/>
            </a:endParaRPr>
          </a:p>
          <a:p>
            <a:pPr algn="ctr">
              <a:lnSpc>
                <a:spcPct val="150000"/>
              </a:lnSpc>
            </a:pPr>
            <a:endParaRPr lang="en-GB" sz="1000" dirty="0">
              <a:solidFill>
                <a:schemeClr val="bg1"/>
              </a:solidFill>
              <a:effectLst>
                <a:glow rad="292100">
                  <a:prstClr val="black"/>
                </a:glow>
              </a:effectLst>
              <a:latin typeface="Kings Caslon Text"/>
            </a:endParaRPr>
          </a:p>
          <a:p>
            <a:pPr algn="ctr"/>
            <a:r>
              <a:rPr lang="en-GB" sz="3000" dirty="0">
                <a:solidFill>
                  <a:schemeClr val="bg1"/>
                </a:solidFill>
                <a:effectLst>
                  <a:glow rad="292100">
                    <a:schemeClr val="tx1"/>
                  </a:glow>
                </a:effectLst>
                <a:latin typeface="Kings Caslon Text"/>
              </a:rPr>
              <a:t>Continue to follow the </a:t>
            </a:r>
            <a:r>
              <a:rPr lang="en-GB" sz="3000" dirty="0">
                <a:solidFill>
                  <a:schemeClr val="bg1"/>
                </a:solidFill>
                <a:effectLst>
                  <a:glow rad="292100">
                    <a:schemeClr val="tx1"/>
                  </a:glow>
                </a:effectLst>
                <a:ea typeface="+mn-lt"/>
                <a:cs typeface="+mn-lt"/>
              </a:rPr>
              <a:t>3 Cam Setup Detailed Demo </a:t>
            </a:r>
            <a:r>
              <a:rPr lang="en-GB" sz="3000" dirty="0">
                <a:solidFill>
                  <a:schemeClr val="bg1"/>
                </a:solidFill>
                <a:effectLst>
                  <a:glow rad="292100">
                    <a:schemeClr val="tx1"/>
                  </a:glow>
                </a:effectLst>
                <a:latin typeface="Kings Caslon Text"/>
                <a:ea typeface="+mn-lt"/>
                <a:cs typeface="+mn-lt"/>
              </a:rPr>
              <a:t>video</a:t>
            </a:r>
            <a:r>
              <a:rPr lang="en-GB" sz="3000" dirty="0">
                <a:solidFill>
                  <a:schemeClr val="bg1"/>
                </a:solidFill>
                <a:effectLst>
                  <a:glow rad="292100">
                    <a:schemeClr val="tx1"/>
                  </a:glow>
                </a:effectLst>
                <a:latin typeface="Kings Caslon Text"/>
              </a:rPr>
              <a:t>:</a:t>
            </a:r>
            <a:endParaRPr lang="en-GB" sz="3000" dirty="0">
              <a:solidFill>
                <a:schemeClr val="bg1"/>
              </a:solidFill>
              <a:effectLst>
                <a:glow rad="292100">
                  <a:prstClr val="black"/>
                </a:glow>
              </a:effectLst>
              <a:latin typeface="Kings Caslon Text"/>
            </a:endParaRPr>
          </a:p>
          <a:p>
            <a:pPr algn="ctr">
              <a:lnSpc>
                <a:spcPct val="150000"/>
              </a:lnSpc>
            </a:pPr>
            <a:r>
              <a:rPr lang="en-GB" sz="2000" dirty="0">
                <a:solidFill>
                  <a:schemeClr val="bg1"/>
                </a:solidFill>
                <a:effectLst>
                  <a:glow rad="292100">
                    <a:prstClr val="black"/>
                  </a:glow>
                </a:effectLst>
                <a:ea typeface="+mn-lt"/>
                <a:cs typeface="+mn-lt"/>
              </a:rPr>
              <a:t>URL: </a:t>
            </a:r>
            <a:r>
              <a:rPr lang="en-GB" sz="2000" dirty="0">
                <a:solidFill>
                  <a:schemeClr val="accent1">
                    <a:lumMod val="40000"/>
                    <a:lumOff val="60000"/>
                  </a:schemeClr>
                </a:solidFill>
                <a:effectLst/>
                <a:ea typeface="+mn-lt"/>
                <a:cs typeface="+mn-lt"/>
                <a:hlinkClick r:id="rId3">
                  <a:extLst>
                    <a:ext uri="{A12FA001-AC4F-418D-AE19-62706E023703}">
                      <ahyp:hlinkClr xmlns:ahyp="http://schemas.microsoft.com/office/drawing/2018/hyperlinkcolor" val="tx"/>
                    </a:ext>
                  </a:extLst>
                </a:hlinkClick>
              </a:rPr>
              <a:t>https://youtu.be/a1q3U2Pknc0</a:t>
            </a:r>
          </a:p>
          <a:p>
            <a:pPr algn="ctr"/>
            <a:r>
              <a:rPr lang="en-GB" sz="2000" dirty="0">
                <a:solidFill>
                  <a:schemeClr val="bg1"/>
                </a:solidFill>
                <a:effectLst>
                  <a:glow rad="292100">
                    <a:prstClr val="black"/>
                  </a:glow>
                </a:effectLst>
                <a:ea typeface="+mn-lt"/>
                <a:cs typeface="+mn-lt"/>
              </a:rPr>
              <a:t>Or go on YouTube and search " </a:t>
            </a:r>
            <a:r>
              <a:rPr lang="en-GB" sz="2000" dirty="0">
                <a:solidFill>
                  <a:schemeClr val="accent1">
                    <a:lumMod val="40000"/>
                    <a:lumOff val="60000"/>
                  </a:schemeClr>
                </a:solidFill>
                <a:effectLst>
                  <a:glow rad="292100">
                    <a:prstClr val="black"/>
                  </a:glow>
                </a:effectLst>
                <a:ea typeface="+mn-lt"/>
                <a:cs typeface="+mn-lt"/>
              </a:rPr>
              <a:t>3 Cam Setup Detailed Demo</a:t>
            </a:r>
            <a:r>
              <a:rPr lang="en-GB" sz="2000" dirty="0">
                <a:solidFill>
                  <a:schemeClr val="bg1"/>
                </a:solidFill>
                <a:effectLst>
                  <a:glow rad="292100">
                    <a:prstClr val="black"/>
                  </a:glow>
                </a:effectLst>
                <a:ea typeface="+mn-lt"/>
                <a:cs typeface="+mn-lt"/>
              </a:rPr>
              <a:t> "</a:t>
            </a:r>
          </a:p>
          <a:p>
            <a:pPr algn="ctr">
              <a:lnSpc>
                <a:spcPct val="150000"/>
              </a:lnSpc>
            </a:pPr>
            <a:endParaRPr lang="en-GB" sz="1000" dirty="0">
              <a:solidFill>
                <a:srgbClr val="FFFFFF"/>
              </a:solidFill>
              <a:effectLst>
                <a:glow rad="292100">
                  <a:prstClr val="black"/>
                </a:glow>
              </a:effectLst>
              <a:ea typeface="+mn-lt"/>
              <a:cs typeface="+mn-lt"/>
            </a:endParaRPr>
          </a:p>
          <a:p>
            <a:pPr algn="ctr">
              <a:lnSpc>
                <a:spcPct val="150000"/>
              </a:lnSpc>
            </a:pPr>
            <a:r>
              <a:rPr lang="en-GB" sz="3000" dirty="0">
                <a:solidFill>
                  <a:srgbClr val="FF0000"/>
                </a:solidFill>
                <a:effectLst>
                  <a:glow rad="292100">
                    <a:srgbClr val="FFFF00"/>
                  </a:glow>
                </a:effectLst>
                <a:latin typeface="Kings Caslon Text"/>
              </a:rPr>
              <a:t>ALWAYS lower the lenses to the very bottom!!!!</a:t>
            </a:r>
          </a:p>
          <a:p>
            <a:pPr algn="ctr">
              <a:lnSpc>
                <a:spcPct val="150000"/>
              </a:lnSpc>
            </a:pPr>
            <a:r>
              <a:rPr lang="en-GB" sz="3000" dirty="0">
                <a:solidFill>
                  <a:srgbClr val="FF0000"/>
                </a:solidFill>
                <a:effectLst>
                  <a:glow rad="292100">
                    <a:srgbClr val="FFFF00"/>
                  </a:glow>
                </a:effectLst>
                <a:latin typeface="Kings Caslon Text"/>
              </a:rPr>
              <a:t>Before inserting the holder and clicking on another lens.</a:t>
            </a:r>
          </a:p>
        </p:txBody>
      </p:sp>
    </p:spTree>
    <p:extLst>
      <p:ext uri="{BB962C8B-B14F-4D97-AF65-F5344CB8AC3E}">
        <p14:creationId xmlns:p14="http://schemas.microsoft.com/office/powerpoint/2010/main" val="2701876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E45C57-55BC-91C8-2B9A-1EDCE21494C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AFB4A54-F2DA-B778-3E82-4D3CF4EA1B60}"/>
              </a:ext>
            </a:extLst>
          </p:cNvPr>
          <p:cNvPicPr>
            <a:picLocks noChangeAspect="1"/>
          </p:cNvPicPr>
          <p:nvPr/>
        </p:nvPicPr>
        <p:blipFill>
          <a:blip r:embed="rId3"/>
          <a:stretch>
            <a:fillRect/>
          </a:stretch>
        </p:blipFill>
        <p:spPr>
          <a:xfrm>
            <a:off x="871043" y="262174"/>
            <a:ext cx="10449913" cy="6333652"/>
          </a:xfrm>
          <a:prstGeom prst="rect">
            <a:avLst/>
          </a:prstGeom>
        </p:spPr>
      </p:pic>
      <p:sp>
        <p:nvSpPr>
          <p:cNvPr id="2" name="TextBox 1">
            <a:extLst>
              <a:ext uri="{FF2B5EF4-FFF2-40B4-BE49-F238E27FC236}">
                <a16:creationId xmlns:a16="http://schemas.microsoft.com/office/drawing/2014/main" id="{919B6497-F5BA-BD4C-C4BA-05DEC8906B25}"/>
              </a:ext>
            </a:extLst>
          </p:cNvPr>
          <p:cNvSpPr txBox="1"/>
          <p:nvPr/>
        </p:nvSpPr>
        <p:spPr>
          <a:xfrm>
            <a:off x="4040970" y="1861233"/>
            <a:ext cx="3798057" cy="3477875"/>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When your sample emits more signal than the camera can capture, you’ve OVERSATURATED your sample. </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An obvious sign of oversaturation is when your signal intensity graph has a peak at the end, but you’ll need the side bar to be at the top for this to show. </a:t>
            </a:r>
            <a:endParaRPr lang="en-GB" sz="2000" dirty="0">
              <a:solidFill>
                <a:schemeClr val="bg1"/>
              </a:solidFill>
              <a:effectLst>
                <a:glow rad="292100">
                  <a:schemeClr val="tx1"/>
                </a:glow>
              </a:effectLst>
            </a:endParaRPr>
          </a:p>
        </p:txBody>
      </p:sp>
      <p:cxnSp>
        <p:nvCxnSpPr>
          <p:cNvPr id="3" name="Straight Arrow Connector 2">
            <a:extLst>
              <a:ext uri="{FF2B5EF4-FFF2-40B4-BE49-F238E27FC236}">
                <a16:creationId xmlns:a16="http://schemas.microsoft.com/office/drawing/2014/main" id="{653ED8FE-F62E-59C1-E763-683BCFDAE162}"/>
              </a:ext>
            </a:extLst>
          </p:cNvPr>
          <p:cNvCxnSpPr>
            <a:cxnSpLocks/>
          </p:cNvCxnSpPr>
          <p:nvPr/>
        </p:nvCxnSpPr>
        <p:spPr>
          <a:xfrm flipH="1" flipV="1">
            <a:off x="928468" y="1631852"/>
            <a:ext cx="3126570" cy="253218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E014B25-A2B2-3C1C-BDD0-42D01CA13FA7}"/>
              </a:ext>
            </a:extLst>
          </p:cNvPr>
          <p:cNvCxnSpPr>
            <a:cxnSpLocks/>
          </p:cNvCxnSpPr>
          <p:nvPr/>
        </p:nvCxnSpPr>
        <p:spPr>
          <a:xfrm flipH="1" flipV="1">
            <a:off x="3726357" y="1997612"/>
            <a:ext cx="314613" cy="187100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6342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893A612-3CCD-B764-EE91-2D7E3AF8A4D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F538721-CB7D-BEB0-62CD-7B8F4525A9E7}"/>
              </a:ext>
            </a:extLst>
          </p:cNvPr>
          <p:cNvPicPr>
            <a:picLocks noChangeAspect="1"/>
          </p:cNvPicPr>
          <p:nvPr/>
        </p:nvPicPr>
        <p:blipFill>
          <a:blip r:embed="rId3"/>
          <a:stretch>
            <a:fillRect/>
          </a:stretch>
        </p:blipFill>
        <p:spPr>
          <a:xfrm>
            <a:off x="445767" y="0"/>
            <a:ext cx="11300465" cy="6858000"/>
          </a:xfrm>
          <a:prstGeom prst="rect">
            <a:avLst/>
          </a:prstGeom>
        </p:spPr>
      </p:pic>
      <p:sp>
        <p:nvSpPr>
          <p:cNvPr id="7" name="TextBox 6">
            <a:extLst>
              <a:ext uri="{FF2B5EF4-FFF2-40B4-BE49-F238E27FC236}">
                <a16:creationId xmlns:a16="http://schemas.microsoft.com/office/drawing/2014/main" id="{29D12386-32D6-D033-4AF8-861295FC5A68}"/>
              </a:ext>
            </a:extLst>
          </p:cNvPr>
          <p:cNvSpPr txBox="1"/>
          <p:nvPr/>
        </p:nvSpPr>
        <p:spPr>
          <a:xfrm>
            <a:off x="3815100" y="1092934"/>
            <a:ext cx="4135102" cy="1938992"/>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Another way to check oversaturation is using the saturation indicator, you need to go to the drop - down list and select ‘Complimentary colour’ under ‘Oversaturated pixels and areas of oversaturation will be highlighted.</a:t>
            </a:r>
            <a:endParaRPr lang="en-GB" sz="2000" dirty="0">
              <a:solidFill>
                <a:schemeClr val="bg1"/>
              </a:solidFill>
              <a:effectLst>
                <a:glow rad="292100">
                  <a:schemeClr val="tx1"/>
                </a:glow>
              </a:effectLst>
            </a:endParaRPr>
          </a:p>
        </p:txBody>
      </p:sp>
      <p:cxnSp>
        <p:nvCxnSpPr>
          <p:cNvPr id="8" name="Straight Arrow Connector 7">
            <a:extLst>
              <a:ext uri="{FF2B5EF4-FFF2-40B4-BE49-F238E27FC236}">
                <a16:creationId xmlns:a16="http://schemas.microsoft.com/office/drawing/2014/main" id="{94519054-5EB7-8D8B-4E55-4217486C4B5B}"/>
              </a:ext>
            </a:extLst>
          </p:cNvPr>
          <p:cNvCxnSpPr>
            <a:cxnSpLocks/>
          </p:cNvCxnSpPr>
          <p:nvPr/>
        </p:nvCxnSpPr>
        <p:spPr>
          <a:xfrm flipH="1" flipV="1">
            <a:off x="2857500" y="1215784"/>
            <a:ext cx="957600" cy="101585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96CDF91-298E-DFA3-525D-EC4EF3778D0E}"/>
              </a:ext>
            </a:extLst>
          </p:cNvPr>
          <p:cNvCxnSpPr>
            <a:cxnSpLocks/>
          </p:cNvCxnSpPr>
          <p:nvPr/>
        </p:nvCxnSpPr>
        <p:spPr>
          <a:xfrm flipH="1" flipV="1">
            <a:off x="2208628" y="717452"/>
            <a:ext cx="1606472" cy="88626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F868FC3-D3ED-8066-C0F8-2DE4E5BEA8DF}"/>
              </a:ext>
            </a:extLst>
          </p:cNvPr>
          <p:cNvCxnSpPr>
            <a:cxnSpLocks/>
          </p:cNvCxnSpPr>
          <p:nvPr/>
        </p:nvCxnSpPr>
        <p:spPr>
          <a:xfrm flipH="1">
            <a:off x="5908431" y="3031926"/>
            <a:ext cx="337624" cy="39707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908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0CA387-F0D4-AC71-C27B-03EABDEC156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FB5518-15C2-FC1C-2A8D-FB6F6166871E}"/>
              </a:ext>
            </a:extLst>
          </p:cNvPr>
          <p:cNvPicPr>
            <a:picLocks noChangeAspect="1"/>
          </p:cNvPicPr>
          <p:nvPr/>
        </p:nvPicPr>
        <p:blipFill>
          <a:blip r:embed="rId3"/>
          <a:stretch>
            <a:fillRect/>
          </a:stretch>
        </p:blipFill>
        <p:spPr>
          <a:xfrm>
            <a:off x="449403" y="0"/>
            <a:ext cx="11293193" cy="6858000"/>
          </a:xfrm>
          <a:prstGeom prst="rect">
            <a:avLst/>
          </a:prstGeom>
        </p:spPr>
      </p:pic>
      <p:sp>
        <p:nvSpPr>
          <p:cNvPr id="5" name="TextBox 4">
            <a:extLst>
              <a:ext uri="{FF2B5EF4-FFF2-40B4-BE49-F238E27FC236}">
                <a16:creationId xmlns:a16="http://schemas.microsoft.com/office/drawing/2014/main" id="{9C5F8459-2E62-30EE-48DC-AA020422595A}"/>
              </a:ext>
            </a:extLst>
          </p:cNvPr>
          <p:cNvSpPr txBox="1"/>
          <p:nvPr/>
        </p:nvSpPr>
        <p:spPr>
          <a:xfrm>
            <a:off x="3843236" y="2093689"/>
            <a:ext cx="4135102" cy="1015663"/>
          </a:xfrm>
          <a:prstGeom prst="rect">
            <a:avLst/>
          </a:prstGeom>
          <a:noFill/>
        </p:spPr>
        <p:txBody>
          <a:bodyPr wrap="square" rtlCol="0">
            <a:spAutoFit/>
          </a:bodyPr>
          <a:lstStyle/>
          <a:p>
            <a:r>
              <a:rPr lang="en-GB" sz="2000" dirty="0">
                <a:solidFill>
                  <a:schemeClr val="bg1"/>
                </a:solidFill>
                <a:effectLst>
                  <a:glow rad="292100">
                    <a:schemeClr val="tx1"/>
                  </a:glow>
                </a:effectLst>
              </a:rPr>
              <a:t>But be careful the oversaturation indicator doesn’t stay on when you go back to live again.</a:t>
            </a:r>
          </a:p>
        </p:txBody>
      </p:sp>
      <p:cxnSp>
        <p:nvCxnSpPr>
          <p:cNvPr id="6" name="Straight Arrow Connector 5">
            <a:extLst>
              <a:ext uri="{FF2B5EF4-FFF2-40B4-BE49-F238E27FC236}">
                <a16:creationId xmlns:a16="http://schemas.microsoft.com/office/drawing/2014/main" id="{0E3260D1-FC66-84DE-E252-B0DD2C1B8120}"/>
              </a:ext>
            </a:extLst>
          </p:cNvPr>
          <p:cNvCxnSpPr>
            <a:cxnSpLocks/>
          </p:cNvCxnSpPr>
          <p:nvPr/>
        </p:nvCxnSpPr>
        <p:spPr>
          <a:xfrm flipH="1" flipV="1">
            <a:off x="2067951" y="801858"/>
            <a:ext cx="1747149" cy="142977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143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F326C9F-C035-E9A7-16AE-E6A0A8BA7D3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9D9D37D-1526-98BA-3043-2D20CF4B55CE}"/>
              </a:ext>
            </a:extLst>
          </p:cNvPr>
          <p:cNvPicPr>
            <a:picLocks noChangeAspect="1"/>
          </p:cNvPicPr>
          <p:nvPr/>
        </p:nvPicPr>
        <p:blipFill>
          <a:blip r:embed="rId3"/>
          <a:stretch>
            <a:fillRect/>
          </a:stretch>
        </p:blipFill>
        <p:spPr>
          <a:xfrm>
            <a:off x="442127" y="0"/>
            <a:ext cx="11307746" cy="6858000"/>
          </a:xfrm>
          <a:prstGeom prst="rect">
            <a:avLst/>
          </a:prstGeom>
        </p:spPr>
      </p:pic>
      <p:sp>
        <p:nvSpPr>
          <p:cNvPr id="3" name="TextBox 2">
            <a:extLst>
              <a:ext uri="{FF2B5EF4-FFF2-40B4-BE49-F238E27FC236}">
                <a16:creationId xmlns:a16="http://schemas.microsoft.com/office/drawing/2014/main" id="{B87AF604-2360-4767-123D-A870D5D4658F}"/>
              </a:ext>
            </a:extLst>
          </p:cNvPr>
          <p:cNvSpPr txBox="1"/>
          <p:nvPr/>
        </p:nvSpPr>
        <p:spPr>
          <a:xfrm>
            <a:off x="4662473" y="2274620"/>
            <a:ext cx="2867054" cy="1323439"/>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DECREASE the fluorescent power, exposure time and gain to avoid oversaturation.</a:t>
            </a:r>
            <a:endParaRPr lang="en-GB" sz="2000" dirty="0">
              <a:solidFill>
                <a:schemeClr val="bg1"/>
              </a:solidFill>
              <a:effectLst>
                <a:glow rad="292100">
                  <a:schemeClr val="tx1"/>
                </a:glow>
              </a:effectLst>
            </a:endParaRPr>
          </a:p>
        </p:txBody>
      </p:sp>
    </p:spTree>
    <p:extLst>
      <p:ext uri="{BB962C8B-B14F-4D97-AF65-F5344CB8AC3E}">
        <p14:creationId xmlns:p14="http://schemas.microsoft.com/office/powerpoint/2010/main" val="2374102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7C9366C-E6F6-B98D-6F2C-4FEB5EFF8E8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E8087CD-F8AF-8EE4-8634-2530CCD0B9AC}"/>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2" name="TextBox 1">
            <a:extLst>
              <a:ext uri="{FF2B5EF4-FFF2-40B4-BE49-F238E27FC236}">
                <a16:creationId xmlns:a16="http://schemas.microsoft.com/office/drawing/2014/main" id="{70977F22-8C99-787D-9005-A44EA028C103}"/>
              </a:ext>
            </a:extLst>
          </p:cNvPr>
          <p:cNvSpPr txBox="1"/>
          <p:nvPr/>
        </p:nvSpPr>
        <p:spPr>
          <a:xfrm>
            <a:off x="100759" y="117815"/>
            <a:ext cx="11977884" cy="1137376"/>
          </a:xfrm>
          <a:prstGeom prst="rect">
            <a:avLst/>
          </a:prstGeom>
          <a:noFill/>
        </p:spPr>
        <p:txBody>
          <a:bodyPr wrap="square" rtlCol="0">
            <a:spAutoFit/>
          </a:bodyPr>
          <a:lstStyle/>
          <a:p>
            <a:pPr algn="ctr">
              <a:lnSpc>
                <a:spcPct val="150000"/>
              </a:lnSpc>
            </a:pPr>
            <a:r>
              <a:rPr lang="en-GB" sz="5000" dirty="0">
                <a:solidFill>
                  <a:schemeClr val="bg1"/>
                </a:solidFill>
                <a:effectLst>
                  <a:glow rad="292100">
                    <a:schemeClr val="tx1"/>
                  </a:glow>
                </a:effectLst>
                <a:latin typeface="Kings Caslon Text" panose="02000503000000020003" pitchFamily="2" charset="0"/>
              </a:rPr>
              <a:t>STEP BY STEP INSTRUCTIONS</a:t>
            </a:r>
          </a:p>
        </p:txBody>
      </p:sp>
      <p:sp>
        <p:nvSpPr>
          <p:cNvPr id="3" name="TextBox 2">
            <a:extLst>
              <a:ext uri="{FF2B5EF4-FFF2-40B4-BE49-F238E27FC236}">
                <a16:creationId xmlns:a16="http://schemas.microsoft.com/office/drawing/2014/main" id="{BC5B19FA-65E5-9BD3-7E5E-2D54289F197F}"/>
              </a:ext>
            </a:extLst>
          </p:cNvPr>
          <p:cNvSpPr txBox="1"/>
          <p:nvPr/>
        </p:nvSpPr>
        <p:spPr>
          <a:xfrm>
            <a:off x="47515" y="1711405"/>
            <a:ext cx="12150437" cy="2793072"/>
          </a:xfrm>
          <a:prstGeom prst="rect">
            <a:avLst/>
          </a:prstGeom>
          <a:noFill/>
        </p:spPr>
        <p:txBody>
          <a:bodyPr wrap="square" lIns="91440" tIns="45720" rIns="91440" bIns="45720" rtlCol="0" anchor="t">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STEP 6</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Save The Optimised Settings</a:t>
            </a: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p:txBody>
      </p:sp>
    </p:spTree>
    <p:extLst>
      <p:ext uri="{BB962C8B-B14F-4D97-AF65-F5344CB8AC3E}">
        <p14:creationId xmlns:p14="http://schemas.microsoft.com/office/powerpoint/2010/main" val="1895895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762A31-922C-6E33-A7D2-11E7052D75E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DBB45DC-CAEC-743B-8172-781DDCC7ED30}"/>
              </a:ext>
            </a:extLst>
          </p:cNvPr>
          <p:cNvPicPr>
            <a:picLocks noChangeAspect="1"/>
          </p:cNvPicPr>
          <p:nvPr/>
        </p:nvPicPr>
        <p:blipFill>
          <a:blip r:embed="rId3"/>
          <a:stretch>
            <a:fillRect/>
          </a:stretch>
        </p:blipFill>
        <p:spPr>
          <a:xfrm>
            <a:off x="442127" y="0"/>
            <a:ext cx="11307746" cy="6858000"/>
          </a:xfrm>
          <a:prstGeom prst="rect">
            <a:avLst/>
          </a:prstGeom>
        </p:spPr>
      </p:pic>
      <p:sp>
        <p:nvSpPr>
          <p:cNvPr id="3" name="TextBox 2">
            <a:extLst>
              <a:ext uri="{FF2B5EF4-FFF2-40B4-BE49-F238E27FC236}">
                <a16:creationId xmlns:a16="http://schemas.microsoft.com/office/drawing/2014/main" id="{216F7124-9C7A-A42A-9470-FB0EBFBC48C1}"/>
              </a:ext>
            </a:extLst>
          </p:cNvPr>
          <p:cNvSpPr txBox="1"/>
          <p:nvPr/>
        </p:nvSpPr>
        <p:spPr>
          <a:xfrm>
            <a:off x="3615395" y="1382286"/>
            <a:ext cx="4501663" cy="4708981"/>
          </a:xfrm>
          <a:prstGeom prst="rect">
            <a:avLst/>
          </a:prstGeom>
          <a:noFill/>
        </p:spPr>
        <p:txBody>
          <a:bodyPr wrap="square" lIns="91440" tIns="45720" rIns="91440" bIns="45720" rtlCol="0" anchor="t">
            <a:spAutoFit/>
          </a:bodyPr>
          <a:lstStyle/>
          <a:p>
            <a:r>
              <a:rPr lang="en-GB" sz="2000" dirty="0">
                <a:solidFill>
                  <a:schemeClr val="bg1"/>
                </a:solidFill>
                <a:effectLst>
                  <a:glow rad="292100">
                    <a:schemeClr val="tx1"/>
                  </a:glow>
                </a:effectLst>
              </a:rPr>
              <a:t>Certain changes are saved automatically, but if there is a red  “ </a:t>
            </a:r>
            <a:r>
              <a:rPr lang="en-GB" sz="2000" dirty="0">
                <a:solidFill>
                  <a:srgbClr val="FF0000"/>
                </a:solidFill>
                <a:effectLst>
                  <a:glow rad="292100">
                    <a:schemeClr val="tx1"/>
                  </a:glow>
                </a:effectLst>
              </a:rPr>
              <a:t>! </a:t>
            </a:r>
            <a:r>
              <a:rPr lang="en-GB" sz="2000" dirty="0">
                <a:solidFill>
                  <a:schemeClr val="bg1"/>
                </a:solidFill>
                <a:effectLst>
                  <a:glow rad="292100">
                    <a:schemeClr val="tx1"/>
                  </a:glow>
                </a:effectLst>
              </a:rPr>
              <a:t>” next to the channel button after you made the changes, </a:t>
            </a:r>
            <a:r>
              <a:rPr lang="en-GB" sz="2000">
                <a:solidFill>
                  <a:schemeClr val="bg1"/>
                </a:solidFill>
                <a:effectLst>
                  <a:glow rad="292100">
                    <a:schemeClr val="tx1"/>
                  </a:glow>
                </a:effectLst>
              </a:rPr>
              <a:t>it is suggesting</a:t>
            </a:r>
            <a:r>
              <a:rPr lang="en-GB" sz="2000" dirty="0">
                <a:solidFill>
                  <a:schemeClr val="bg1"/>
                </a:solidFill>
                <a:effectLst>
                  <a:glow rad="292100">
                    <a:schemeClr val="tx1"/>
                  </a:glow>
                </a:effectLst>
              </a:rPr>
              <a:t> you </a:t>
            </a:r>
            <a:r>
              <a:rPr lang="en-GB" sz="2000">
                <a:solidFill>
                  <a:schemeClr val="bg1"/>
                </a:solidFill>
                <a:effectLst>
                  <a:glow rad="292100">
                    <a:schemeClr val="tx1"/>
                  </a:glow>
                </a:effectLst>
              </a:rPr>
              <a:t>save those changes into the button. </a:t>
            </a:r>
            <a:r>
              <a:rPr lang="en-GB" sz="2000" dirty="0">
                <a:solidFill>
                  <a:schemeClr val="bg1"/>
                </a:solidFill>
                <a:effectLst>
                  <a:glow rad="292100">
                    <a:schemeClr val="tx1"/>
                  </a:glow>
                </a:effectLst>
              </a:rPr>
              <a:t>Right click on the button and assign camera or device settings or assign all.</a:t>
            </a:r>
          </a:p>
          <a:p>
            <a:endParaRPr lang="en-GB" sz="2000" dirty="0">
              <a:solidFill>
                <a:schemeClr val="bg1"/>
              </a:solidFill>
              <a:effectLst>
                <a:glow rad="292100">
                  <a:schemeClr val="tx1"/>
                </a:glow>
              </a:effectLst>
            </a:endParaRPr>
          </a:p>
          <a:p>
            <a:r>
              <a:rPr lang="en-GB" sz="2000" dirty="0">
                <a:solidFill>
                  <a:schemeClr val="bg1"/>
                </a:solidFill>
                <a:effectLst>
                  <a:glow rad="292100">
                    <a:schemeClr val="tx1"/>
                  </a:glow>
                </a:effectLst>
              </a:rPr>
              <a:t>Please save the changes before clicking on another button, otherwise your changes will be lost. </a:t>
            </a:r>
          </a:p>
          <a:p>
            <a:endParaRPr lang="en-GB" sz="2000" dirty="0">
              <a:solidFill>
                <a:schemeClr val="bg1"/>
              </a:solidFill>
              <a:effectLst>
                <a:glow rad="292100">
                  <a:schemeClr val="tx1"/>
                </a:glow>
              </a:effectLst>
            </a:endParaRPr>
          </a:p>
          <a:p>
            <a:r>
              <a:rPr lang="en-GB" sz="2000" dirty="0">
                <a:solidFill>
                  <a:schemeClr val="bg1"/>
                </a:solidFill>
                <a:effectLst>
                  <a:glow rad="292100">
                    <a:schemeClr val="tx1"/>
                  </a:glow>
                </a:effectLst>
              </a:rPr>
              <a:t>Repeat the channels optimisation process for all the channels you want to image.</a:t>
            </a:r>
          </a:p>
        </p:txBody>
      </p:sp>
    </p:spTree>
    <p:extLst>
      <p:ext uri="{BB962C8B-B14F-4D97-AF65-F5344CB8AC3E}">
        <p14:creationId xmlns:p14="http://schemas.microsoft.com/office/powerpoint/2010/main" val="217065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95A8BDE-3310-8D6A-2A1D-0222AFFE3A2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EE129E4-0195-75A2-F4ED-F02AADAE736E}"/>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2" name="TextBox 1">
            <a:extLst>
              <a:ext uri="{FF2B5EF4-FFF2-40B4-BE49-F238E27FC236}">
                <a16:creationId xmlns:a16="http://schemas.microsoft.com/office/drawing/2014/main" id="{E00BD0B4-D8BE-872E-215A-C66F3552D21C}"/>
              </a:ext>
            </a:extLst>
          </p:cNvPr>
          <p:cNvSpPr txBox="1"/>
          <p:nvPr/>
        </p:nvSpPr>
        <p:spPr>
          <a:xfrm>
            <a:off x="100759" y="117815"/>
            <a:ext cx="11977884" cy="1137376"/>
          </a:xfrm>
          <a:prstGeom prst="rect">
            <a:avLst/>
          </a:prstGeom>
          <a:noFill/>
        </p:spPr>
        <p:txBody>
          <a:bodyPr wrap="square" rtlCol="0">
            <a:spAutoFit/>
          </a:bodyPr>
          <a:lstStyle/>
          <a:p>
            <a:pPr algn="ctr">
              <a:lnSpc>
                <a:spcPct val="150000"/>
              </a:lnSpc>
            </a:pPr>
            <a:r>
              <a:rPr lang="en-GB" sz="5000" dirty="0">
                <a:solidFill>
                  <a:schemeClr val="bg1"/>
                </a:solidFill>
                <a:effectLst>
                  <a:glow rad="292100">
                    <a:schemeClr val="tx1"/>
                  </a:glow>
                </a:effectLst>
                <a:latin typeface="Kings Caslon Text" panose="02000503000000020003" pitchFamily="2" charset="0"/>
              </a:rPr>
              <a:t>STEP BY STEP INSTRUCTIONS</a:t>
            </a:r>
          </a:p>
        </p:txBody>
      </p:sp>
      <p:sp>
        <p:nvSpPr>
          <p:cNvPr id="3" name="TextBox 2">
            <a:extLst>
              <a:ext uri="{FF2B5EF4-FFF2-40B4-BE49-F238E27FC236}">
                <a16:creationId xmlns:a16="http://schemas.microsoft.com/office/drawing/2014/main" id="{42F796C6-B71F-3C4A-9B53-35C9BAF0D99D}"/>
              </a:ext>
            </a:extLst>
          </p:cNvPr>
          <p:cNvSpPr txBox="1"/>
          <p:nvPr/>
        </p:nvSpPr>
        <p:spPr>
          <a:xfrm>
            <a:off x="14482" y="1956020"/>
            <a:ext cx="12150437" cy="2100575"/>
          </a:xfrm>
          <a:prstGeom prst="rect">
            <a:avLst/>
          </a:prstGeom>
          <a:noFill/>
        </p:spPr>
        <p:txBody>
          <a:bodyPr wrap="square" lIns="91440" tIns="45720" rIns="91440" bIns="45720" rtlCol="0" anchor="t">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STEP 7</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Taking An Image</a:t>
            </a: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p:txBody>
      </p:sp>
    </p:spTree>
    <p:extLst>
      <p:ext uri="{BB962C8B-B14F-4D97-AF65-F5344CB8AC3E}">
        <p14:creationId xmlns:p14="http://schemas.microsoft.com/office/powerpoint/2010/main" val="3410519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BD90CC8-953B-6507-FE34-46CC4259576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39F76F0-6AE2-A896-BC0E-71E39A80F95A}"/>
              </a:ext>
            </a:extLst>
          </p:cNvPr>
          <p:cNvPicPr>
            <a:picLocks noChangeAspect="1"/>
          </p:cNvPicPr>
          <p:nvPr/>
        </p:nvPicPr>
        <p:blipFill>
          <a:blip r:embed="rId3"/>
          <a:stretch>
            <a:fillRect/>
          </a:stretch>
        </p:blipFill>
        <p:spPr>
          <a:xfrm>
            <a:off x="178191" y="1025887"/>
            <a:ext cx="5195667" cy="4113066"/>
          </a:xfrm>
          <a:prstGeom prst="rect">
            <a:avLst/>
          </a:prstGeom>
        </p:spPr>
      </p:pic>
      <p:sp>
        <p:nvSpPr>
          <p:cNvPr id="3" name="TextBox 2">
            <a:extLst>
              <a:ext uri="{FF2B5EF4-FFF2-40B4-BE49-F238E27FC236}">
                <a16:creationId xmlns:a16="http://schemas.microsoft.com/office/drawing/2014/main" id="{48D3F5E6-5A36-B449-0931-9B22C0854102}"/>
              </a:ext>
            </a:extLst>
          </p:cNvPr>
          <p:cNvSpPr txBox="1"/>
          <p:nvPr/>
        </p:nvSpPr>
        <p:spPr>
          <a:xfrm>
            <a:off x="5688037" y="842582"/>
            <a:ext cx="6382044" cy="3785652"/>
          </a:xfrm>
          <a:prstGeom prst="rect">
            <a:avLst/>
          </a:prstGeom>
          <a:noFill/>
        </p:spPr>
        <p:txBody>
          <a:bodyPr wrap="square" rtlCol="0">
            <a:spAutoFit/>
          </a:bodyPr>
          <a:lstStyle/>
          <a:p>
            <a:r>
              <a:rPr lang="en-GB" sz="2000" dirty="0">
                <a:solidFill>
                  <a:schemeClr val="bg1"/>
                </a:solidFill>
                <a:effectLst>
                  <a:glow rad="292100">
                    <a:schemeClr val="tx1"/>
                  </a:glow>
                </a:effectLst>
                <a:latin typeface="Kings Caslon Text" panose="02000503000000020003" pitchFamily="2" charset="0"/>
              </a:rPr>
              <a:t>This is ND acquisition.</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The first thing you want to set up is “save to file”, once this is set up, all the images you rake using the ND acquisition tab, will be automatically saved.</a:t>
            </a:r>
          </a:p>
          <a:p>
            <a:endParaRPr lang="en-GB" sz="2000" dirty="0">
              <a:solidFill>
                <a:schemeClr val="bg1"/>
              </a:solidFill>
              <a:effectLst>
                <a:glow rad="292100">
                  <a:schemeClr val="tx1"/>
                </a:glow>
              </a:effectLst>
              <a:latin typeface="Kings Caslon Text" panose="02000503000000020003" pitchFamily="2" charset="0"/>
            </a:endParaRPr>
          </a:p>
          <a:p>
            <a:r>
              <a:rPr lang="en-GB" sz="2000" dirty="0">
                <a:solidFill>
                  <a:schemeClr val="bg1"/>
                </a:solidFill>
                <a:effectLst>
                  <a:glow rad="292100">
                    <a:schemeClr val="tx1"/>
                  </a:glow>
                </a:effectLst>
                <a:latin typeface="Kings Caslon Text" panose="02000503000000020003" pitchFamily="2" charset="0"/>
              </a:rPr>
              <a:t>Always make sure the box is ticked, then make a folder on:</a:t>
            </a:r>
          </a:p>
          <a:p>
            <a:r>
              <a:rPr lang="en-GB" sz="2000" dirty="0">
                <a:solidFill>
                  <a:schemeClr val="bg1"/>
                </a:solidFill>
                <a:effectLst>
                  <a:glow rad="292100">
                    <a:schemeClr val="tx1"/>
                  </a:glow>
                </a:effectLst>
                <a:latin typeface="Kings Caslon Text" panose="02000503000000020003" pitchFamily="2" charset="0"/>
              </a:rPr>
              <a:t>This PC 4TB_FAST_TEMP_DATADRIVE</a:t>
            </a:r>
          </a:p>
          <a:p>
            <a:r>
              <a:rPr lang="en-GB" sz="2000" dirty="0">
                <a:solidFill>
                  <a:schemeClr val="bg1"/>
                </a:solidFill>
                <a:effectLst>
                  <a:glow rad="292100">
                    <a:schemeClr val="tx1"/>
                  </a:glow>
                </a:effectLst>
                <a:latin typeface="Kings Caslon Text" panose="02000503000000020003" pitchFamily="2" charset="0"/>
              </a:rPr>
              <a:t>Your folder</a:t>
            </a:r>
          </a:p>
          <a:p>
            <a:r>
              <a:rPr lang="en-GB" sz="2000" dirty="0">
                <a:solidFill>
                  <a:schemeClr val="bg1"/>
                </a:solidFill>
                <a:effectLst>
                  <a:glow rad="292100">
                    <a:schemeClr val="tx1"/>
                  </a:glow>
                </a:effectLst>
                <a:latin typeface="Kings Caslon Text" panose="02000503000000020003" pitchFamily="2" charset="0"/>
              </a:rPr>
              <a:t>Click on Make New Folder</a:t>
            </a:r>
          </a:p>
          <a:p>
            <a:r>
              <a:rPr lang="en-GB" sz="2000" dirty="0">
                <a:solidFill>
                  <a:schemeClr val="bg1"/>
                </a:solidFill>
                <a:effectLst>
                  <a:glow rad="292100">
                    <a:schemeClr val="tx1"/>
                  </a:glow>
                </a:effectLst>
                <a:latin typeface="Kings Caslon Text" panose="02000503000000020003" pitchFamily="2" charset="0"/>
              </a:rPr>
              <a:t>Type in the folder name and click OK.</a:t>
            </a:r>
          </a:p>
          <a:p>
            <a:endParaRPr lang="en-GB" sz="2000" dirty="0">
              <a:solidFill>
                <a:schemeClr val="bg1"/>
              </a:solidFill>
              <a:effectLst>
                <a:glow rad="292100">
                  <a:schemeClr val="tx1"/>
                </a:glow>
              </a:effectLst>
              <a:latin typeface="Kings Caslon Text" panose="02000503000000020003" pitchFamily="2" charset="0"/>
            </a:endParaRPr>
          </a:p>
        </p:txBody>
      </p:sp>
      <p:cxnSp>
        <p:nvCxnSpPr>
          <p:cNvPr id="5" name="Straight Arrow Connector 4">
            <a:extLst>
              <a:ext uri="{FF2B5EF4-FFF2-40B4-BE49-F238E27FC236}">
                <a16:creationId xmlns:a16="http://schemas.microsoft.com/office/drawing/2014/main" id="{BB5F7229-C8B8-558F-1A1A-26A1F0CB2E9D}"/>
              </a:ext>
            </a:extLst>
          </p:cNvPr>
          <p:cNvCxnSpPr>
            <a:cxnSpLocks/>
          </p:cNvCxnSpPr>
          <p:nvPr/>
        </p:nvCxnSpPr>
        <p:spPr>
          <a:xfrm flipH="1">
            <a:off x="492370" y="1025887"/>
            <a:ext cx="5195667" cy="244070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AE8D30B-AB9B-2BC9-1583-3E90F77CFC36}"/>
              </a:ext>
            </a:extLst>
          </p:cNvPr>
          <p:cNvCxnSpPr>
            <a:cxnSpLocks/>
          </p:cNvCxnSpPr>
          <p:nvPr/>
        </p:nvCxnSpPr>
        <p:spPr>
          <a:xfrm flipH="1">
            <a:off x="703385" y="2962497"/>
            <a:ext cx="4984652" cy="94843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9DE0011-4D59-2F71-6927-220641AAFD2E}"/>
              </a:ext>
            </a:extLst>
          </p:cNvPr>
          <p:cNvCxnSpPr>
            <a:cxnSpLocks/>
          </p:cNvCxnSpPr>
          <p:nvPr/>
        </p:nvCxnSpPr>
        <p:spPr>
          <a:xfrm flipH="1">
            <a:off x="3824068" y="4169206"/>
            <a:ext cx="1863969" cy="58373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A0C18F8-27DD-20E2-03F9-7D0035652F68}"/>
              </a:ext>
            </a:extLst>
          </p:cNvPr>
          <p:cNvSpPr txBox="1"/>
          <p:nvPr/>
        </p:nvSpPr>
        <p:spPr>
          <a:xfrm>
            <a:off x="318868" y="5642762"/>
            <a:ext cx="11554264" cy="1015663"/>
          </a:xfrm>
          <a:prstGeom prst="rect">
            <a:avLst/>
          </a:prstGeom>
          <a:noFill/>
        </p:spPr>
        <p:txBody>
          <a:bodyPr wrap="square">
            <a:spAutoFit/>
          </a:bodyPr>
          <a:lstStyle/>
          <a:p>
            <a:r>
              <a:rPr lang="en-GB" sz="2000" dirty="0">
                <a:solidFill>
                  <a:schemeClr val="bg1"/>
                </a:solidFill>
                <a:effectLst>
                  <a:glow rad="292100">
                    <a:schemeClr val="tx1"/>
                  </a:glow>
                </a:effectLst>
                <a:latin typeface="Kings Caslon Text" panose="02000503000000020003" pitchFamily="2" charset="77"/>
              </a:rPr>
              <a:t>Then give your next image a name in ‘Filename’, please do not use any symbols, if you need a space use underscore, put _001 at the end so your second image will be _002. You do not need to click on anything else, ‘Save to File’ is now applied. </a:t>
            </a:r>
          </a:p>
        </p:txBody>
      </p:sp>
      <p:sp>
        <p:nvSpPr>
          <p:cNvPr id="32" name="TextBox 31">
            <a:extLst>
              <a:ext uri="{FF2B5EF4-FFF2-40B4-BE49-F238E27FC236}">
                <a16:creationId xmlns:a16="http://schemas.microsoft.com/office/drawing/2014/main" id="{CE7D0BCD-588E-27FF-43F3-241978D46DA4}"/>
              </a:ext>
            </a:extLst>
          </p:cNvPr>
          <p:cNvSpPr txBox="1"/>
          <p:nvPr/>
        </p:nvSpPr>
        <p:spPr>
          <a:xfrm>
            <a:off x="1357212" y="11359"/>
            <a:ext cx="9477576" cy="1408078"/>
          </a:xfrm>
          <a:prstGeom prst="rect">
            <a:avLst/>
          </a:prstGeom>
          <a:noFill/>
        </p:spPr>
        <p:txBody>
          <a:bodyPr wrap="square" lIns="91440" tIns="45720" rIns="91440" bIns="45720" rtlCol="0" anchor="t">
            <a:spAutoFit/>
          </a:bodyPr>
          <a:lstStyle/>
          <a:p>
            <a:pPr algn="ctr">
              <a:lnSpc>
                <a:spcPct val="150000"/>
              </a:lnSpc>
            </a:pPr>
            <a:r>
              <a:rPr lang="en-GB" sz="3000" dirty="0">
                <a:solidFill>
                  <a:srgbClr val="FF0000"/>
                </a:solidFill>
                <a:effectLst>
                  <a:glow rad="292100">
                    <a:srgbClr val="FFFF00"/>
                  </a:glow>
                </a:effectLst>
                <a:latin typeface="Kings Caslon Text" panose="02000503000000020003" pitchFamily="2" charset="0"/>
              </a:rPr>
              <a:t>Set up SAVE TO FILE before imaging.</a:t>
            </a: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p:txBody>
      </p:sp>
      <p:pic>
        <p:nvPicPr>
          <p:cNvPr id="33" name="Picture 32">
            <a:extLst>
              <a:ext uri="{FF2B5EF4-FFF2-40B4-BE49-F238E27FC236}">
                <a16:creationId xmlns:a16="http://schemas.microsoft.com/office/drawing/2014/main" id="{B18C807D-5831-E12A-79DB-5CEC7126CEC3}"/>
              </a:ext>
            </a:extLst>
          </p:cNvPr>
          <p:cNvPicPr>
            <a:picLocks noChangeAspect="1"/>
          </p:cNvPicPr>
          <p:nvPr/>
        </p:nvPicPr>
        <p:blipFill>
          <a:blip r:embed="rId4"/>
          <a:srcRect t="40847" r="7988" b="37923"/>
          <a:stretch>
            <a:fillRect/>
          </a:stretch>
        </p:blipFill>
        <p:spPr>
          <a:xfrm>
            <a:off x="5688037" y="4414737"/>
            <a:ext cx="6326628" cy="1049675"/>
          </a:xfrm>
          <a:prstGeom prst="rect">
            <a:avLst/>
          </a:prstGeom>
        </p:spPr>
      </p:pic>
    </p:spTree>
    <p:extLst>
      <p:ext uri="{BB962C8B-B14F-4D97-AF65-F5344CB8AC3E}">
        <p14:creationId xmlns:p14="http://schemas.microsoft.com/office/powerpoint/2010/main" val="257872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360686-171E-7AE0-BBB2-CCB0D59F165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C7D9878-E770-2745-EC64-B36040BA9B50}"/>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5" name="TextBox 4">
            <a:extLst>
              <a:ext uri="{FF2B5EF4-FFF2-40B4-BE49-F238E27FC236}">
                <a16:creationId xmlns:a16="http://schemas.microsoft.com/office/drawing/2014/main" id="{D5FA1B06-44B1-CC41-F024-59CD02AB6492}"/>
              </a:ext>
            </a:extLst>
          </p:cNvPr>
          <p:cNvSpPr txBox="1"/>
          <p:nvPr/>
        </p:nvSpPr>
        <p:spPr>
          <a:xfrm>
            <a:off x="1513156" y="800036"/>
            <a:ext cx="9165688" cy="4593565"/>
          </a:xfrm>
          <a:prstGeom prst="rect">
            <a:avLst/>
          </a:prstGeom>
          <a:noFill/>
        </p:spPr>
        <p:txBody>
          <a:bodyPr wrap="square">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These are the common applications used to take images.</a:t>
            </a:r>
          </a:p>
          <a:p>
            <a:pPr algn="ctr">
              <a:lnSpc>
                <a:spcPct val="150000"/>
              </a:lnSpc>
            </a:pPr>
            <a:endParaRPr lang="en-GB" sz="1800" dirty="0">
              <a:solidFill>
                <a:schemeClr val="bg1"/>
              </a:solidFill>
              <a:effectLst>
                <a:glow rad="292100">
                  <a:schemeClr val="tx1"/>
                </a:glow>
              </a:effectLst>
              <a:latin typeface="Kings Caslon Text" panose="02000503000000020003" pitchFamily="2" charset="0"/>
            </a:endParaRP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Single 2D Image</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Z – stack 3D Image</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Large Image</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XY Positions</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Timelapse</a:t>
            </a:r>
          </a:p>
        </p:txBody>
      </p:sp>
    </p:spTree>
    <p:extLst>
      <p:ext uri="{BB962C8B-B14F-4D97-AF65-F5344CB8AC3E}">
        <p14:creationId xmlns:p14="http://schemas.microsoft.com/office/powerpoint/2010/main" val="17985798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AE57A52-C8E4-3D65-84ED-29D67B2946B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DEC0F75-73DF-3686-1452-6ABB6D45C6C3}"/>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5" name="TextBox 4">
            <a:extLst>
              <a:ext uri="{FF2B5EF4-FFF2-40B4-BE49-F238E27FC236}">
                <a16:creationId xmlns:a16="http://schemas.microsoft.com/office/drawing/2014/main" id="{0FF20207-A8E5-4FFD-51F4-12C13A0A8588}"/>
              </a:ext>
            </a:extLst>
          </p:cNvPr>
          <p:cNvSpPr txBox="1"/>
          <p:nvPr/>
        </p:nvSpPr>
        <p:spPr>
          <a:xfrm>
            <a:off x="1807112" y="785969"/>
            <a:ext cx="8577776" cy="5286062"/>
          </a:xfrm>
          <a:prstGeom prst="rect">
            <a:avLst/>
          </a:prstGeom>
          <a:noFill/>
        </p:spPr>
        <p:txBody>
          <a:bodyPr wrap="square">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These are the common applications used to take images, they are found in ND Acquisition</a:t>
            </a:r>
          </a:p>
          <a:p>
            <a:pPr algn="ctr">
              <a:lnSpc>
                <a:spcPct val="150000"/>
              </a:lnSpc>
            </a:pPr>
            <a:endParaRPr lang="en-GB" sz="1800" dirty="0">
              <a:solidFill>
                <a:schemeClr val="bg1"/>
              </a:solidFill>
              <a:effectLst>
                <a:glow rad="292100">
                  <a:schemeClr val="tx1"/>
                </a:glow>
              </a:effectLst>
              <a:latin typeface="Kings Caslon Text" panose="02000503000000020003" pitchFamily="2" charset="0"/>
            </a:endParaRP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Single 2D Image</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Z – stack 3D Image</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Large Image</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XY Positions</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Timelapse</a:t>
            </a:r>
          </a:p>
        </p:txBody>
      </p:sp>
    </p:spTree>
    <p:extLst>
      <p:ext uri="{BB962C8B-B14F-4D97-AF65-F5344CB8AC3E}">
        <p14:creationId xmlns:p14="http://schemas.microsoft.com/office/powerpoint/2010/main" val="1603405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9E639BF-7466-BEF5-3D82-9287FF2A73B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5F3D074-5A96-56CC-1063-8E0AD5D266F6}"/>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2" name="TextBox 1">
            <a:extLst>
              <a:ext uri="{FF2B5EF4-FFF2-40B4-BE49-F238E27FC236}">
                <a16:creationId xmlns:a16="http://schemas.microsoft.com/office/drawing/2014/main" id="{F987808C-B96B-F4D7-3A93-32898C49B8FA}"/>
              </a:ext>
            </a:extLst>
          </p:cNvPr>
          <p:cNvSpPr txBox="1"/>
          <p:nvPr/>
        </p:nvSpPr>
        <p:spPr>
          <a:xfrm>
            <a:off x="100759" y="117815"/>
            <a:ext cx="11977884" cy="1137376"/>
          </a:xfrm>
          <a:prstGeom prst="rect">
            <a:avLst/>
          </a:prstGeom>
          <a:noFill/>
        </p:spPr>
        <p:txBody>
          <a:bodyPr wrap="square" lIns="91440" tIns="45720" rIns="91440" bIns="45720" rtlCol="0" anchor="t">
            <a:spAutoFit/>
          </a:bodyPr>
          <a:lstStyle/>
          <a:p>
            <a:pPr algn="ctr">
              <a:lnSpc>
                <a:spcPct val="150000"/>
              </a:lnSpc>
            </a:pPr>
            <a:r>
              <a:rPr lang="en-GB" sz="5000" dirty="0">
                <a:solidFill>
                  <a:schemeClr val="bg1"/>
                </a:solidFill>
                <a:effectLst>
                  <a:glow rad="292100">
                    <a:schemeClr val="tx1"/>
                  </a:glow>
                </a:effectLst>
                <a:latin typeface="Kings Caslon Text"/>
              </a:rPr>
              <a:t>Sample</a:t>
            </a:r>
            <a:endParaRPr lang="en-US" dirty="0"/>
          </a:p>
        </p:txBody>
      </p:sp>
      <p:sp>
        <p:nvSpPr>
          <p:cNvPr id="3" name="TextBox 2">
            <a:extLst>
              <a:ext uri="{FF2B5EF4-FFF2-40B4-BE49-F238E27FC236}">
                <a16:creationId xmlns:a16="http://schemas.microsoft.com/office/drawing/2014/main" id="{1F0D559B-D563-94CB-1837-9A05A9C6AC76}"/>
              </a:ext>
            </a:extLst>
          </p:cNvPr>
          <p:cNvSpPr txBox="1"/>
          <p:nvPr/>
        </p:nvSpPr>
        <p:spPr>
          <a:xfrm>
            <a:off x="595620" y="1711405"/>
            <a:ext cx="4918123" cy="3693319"/>
          </a:xfrm>
          <a:prstGeom prst="rect">
            <a:avLst/>
          </a:prstGeom>
          <a:noFill/>
        </p:spPr>
        <p:txBody>
          <a:bodyPr wrap="square" lIns="91440" tIns="45720" rIns="91440" bIns="45720" rtlCol="0" anchor="t">
            <a:spAutoFit/>
          </a:bodyPr>
          <a:lstStyle/>
          <a:p>
            <a:pPr algn="ctr"/>
            <a:r>
              <a:rPr lang="en-GB" dirty="0">
                <a:solidFill>
                  <a:schemeClr val="bg1"/>
                </a:solidFill>
                <a:effectLst>
                  <a:glow rad="292100">
                    <a:schemeClr val="tx1"/>
                  </a:glow>
                </a:effectLst>
                <a:latin typeface="Kings Caslon Text" panose="02000503000000020003" pitchFamily="2" charset="77"/>
                <a:ea typeface="+mn-lt"/>
                <a:cs typeface="+mn-lt"/>
              </a:rPr>
              <a:t>Clean and load your sample, coverslip side always face towards the lens, the labelling area preferably towards the right - hand side, push it into a corner and clip it down. </a:t>
            </a:r>
          </a:p>
          <a:p>
            <a:pPr algn="ctr"/>
            <a:endParaRPr lang="en-GB" dirty="0">
              <a:solidFill>
                <a:schemeClr val="bg1"/>
              </a:solidFill>
              <a:effectLst>
                <a:glow rad="292100">
                  <a:schemeClr val="tx1"/>
                </a:glow>
              </a:effectLst>
              <a:latin typeface="Kings Caslon Text" panose="02000503000000020003" pitchFamily="2" charset="77"/>
              <a:ea typeface="+mn-lt"/>
              <a:cs typeface="+mn-lt"/>
            </a:endParaRPr>
          </a:p>
          <a:p>
            <a:pPr algn="ctr"/>
            <a:r>
              <a:rPr lang="en-US" b="1" dirty="0">
                <a:solidFill>
                  <a:srgbClr val="FF0000"/>
                </a:solidFill>
                <a:effectLst>
                  <a:glow rad="292100">
                    <a:srgbClr val="FFFF00"/>
                  </a:glow>
                </a:effectLst>
                <a:latin typeface="Kings Caslon Text" panose="02000503000000020003" pitchFamily="2" charset="77"/>
                <a:ea typeface="Aptos"/>
                <a:cs typeface="Aptos"/>
              </a:rPr>
              <a:t>Make sure to mount your sample 5mm away from the edge of the slide! You cannot image too close to the edge of the slide.</a:t>
            </a:r>
          </a:p>
          <a:p>
            <a:pPr algn="ctr"/>
            <a:endParaRPr lang="en-US" b="1" dirty="0">
              <a:effectLst>
                <a:glow rad="292100">
                  <a:srgbClr val="FFFF00"/>
                </a:glow>
              </a:effectLst>
              <a:latin typeface="Kings Caslon Text" panose="02000503000000020003" pitchFamily="2" charset="77"/>
            </a:endParaRPr>
          </a:p>
          <a:p>
            <a:pPr algn="ctr"/>
            <a:r>
              <a:rPr lang="en-US" b="1" dirty="0">
                <a:solidFill>
                  <a:srgbClr val="FF0000"/>
                </a:solidFill>
                <a:effectLst>
                  <a:glow rad="292100">
                    <a:srgbClr val="FFFF00"/>
                  </a:glow>
                </a:effectLst>
                <a:latin typeface="Kings Caslon Text" panose="02000503000000020003" pitchFamily="2" charset="77"/>
                <a:ea typeface="Aptos"/>
                <a:cs typeface="Aptos"/>
              </a:rPr>
              <a:t>Only move the joystick while looking down the eyepiece and you can see your sample clearly in FOCUS!</a:t>
            </a:r>
          </a:p>
          <a:p>
            <a:pPr algn="ctr"/>
            <a:endParaRPr lang="en-US" dirty="0">
              <a:effectLst>
                <a:glow rad="292100">
                  <a:schemeClr val="tx1"/>
                </a:glow>
              </a:effectLst>
              <a:latin typeface="Kings Caslon Text" panose="02000503000000020003" pitchFamily="2" charset="77"/>
            </a:endParaRPr>
          </a:p>
        </p:txBody>
      </p:sp>
      <p:pic>
        <p:nvPicPr>
          <p:cNvPr id="5" name="Picture 4">
            <a:extLst>
              <a:ext uri="{FF2B5EF4-FFF2-40B4-BE49-F238E27FC236}">
                <a16:creationId xmlns:a16="http://schemas.microsoft.com/office/drawing/2014/main" id="{582B9F82-1D09-BA84-57AD-EC02B5CAD432}"/>
              </a:ext>
            </a:extLst>
          </p:cNvPr>
          <p:cNvPicPr>
            <a:picLocks noChangeAspect="1"/>
          </p:cNvPicPr>
          <p:nvPr/>
        </p:nvPicPr>
        <p:blipFill>
          <a:blip r:embed="rId3"/>
          <a:stretch>
            <a:fillRect/>
          </a:stretch>
        </p:blipFill>
        <p:spPr>
          <a:xfrm>
            <a:off x="6678259" y="2311569"/>
            <a:ext cx="4547867" cy="2209169"/>
          </a:xfrm>
          <a:prstGeom prst="rect">
            <a:avLst/>
          </a:prstGeom>
        </p:spPr>
      </p:pic>
    </p:spTree>
    <p:extLst>
      <p:ext uri="{BB962C8B-B14F-4D97-AF65-F5344CB8AC3E}">
        <p14:creationId xmlns:p14="http://schemas.microsoft.com/office/powerpoint/2010/main" val="1314556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00034FE-3A39-8084-1FF3-4537738AE19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051C63-0589-C95F-05DE-2F107E77CD42}"/>
              </a:ext>
            </a:extLst>
          </p:cNvPr>
          <p:cNvPicPr>
            <a:picLocks noChangeAspect="1"/>
          </p:cNvPicPr>
          <p:nvPr/>
        </p:nvPicPr>
        <p:blipFill>
          <a:blip r:embed="rId3"/>
          <a:stretch>
            <a:fillRect/>
          </a:stretch>
        </p:blipFill>
        <p:spPr>
          <a:xfrm>
            <a:off x="406144" y="423770"/>
            <a:ext cx="5220933" cy="6010459"/>
          </a:xfrm>
          <a:prstGeom prst="rect">
            <a:avLst/>
          </a:prstGeom>
        </p:spPr>
      </p:pic>
      <p:sp>
        <p:nvSpPr>
          <p:cNvPr id="3" name="TextBox 2">
            <a:extLst>
              <a:ext uri="{FF2B5EF4-FFF2-40B4-BE49-F238E27FC236}">
                <a16:creationId xmlns:a16="http://schemas.microsoft.com/office/drawing/2014/main" id="{FFD5E479-24DE-2288-08D5-E189111E8EA8}"/>
              </a:ext>
            </a:extLst>
          </p:cNvPr>
          <p:cNvSpPr txBox="1"/>
          <p:nvPr/>
        </p:nvSpPr>
        <p:spPr>
          <a:xfrm>
            <a:off x="6710289" y="521259"/>
            <a:ext cx="4881489" cy="5324535"/>
          </a:xfrm>
          <a:prstGeom prst="rect">
            <a:avLst/>
          </a:prstGeom>
          <a:noFill/>
        </p:spPr>
        <p:txBody>
          <a:bodyPr wrap="square" rtlCol="0">
            <a:spAutoFit/>
          </a:bodyPr>
          <a:lstStyle/>
          <a:p>
            <a:pPr marL="457200" indent="-457200">
              <a:buAutoNum type="arabicPeriod"/>
            </a:pPr>
            <a:r>
              <a:rPr lang="en-GB" sz="2000" dirty="0">
                <a:solidFill>
                  <a:schemeClr val="bg1"/>
                </a:solidFill>
                <a:effectLst>
                  <a:glow rad="292100">
                    <a:schemeClr val="tx1"/>
                  </a:glow>
                </a:effectLst>
                <a:latin typeface="Kings Caslon Text" panose="02000503000000020003" pitchFamily="2" charset="0"/>
              </a:rPr>
              <a:t>Make sure you are happy with focus and signal on LIVE.</a:t>
            </a:r>
          </a:p>
          <a:p>
            <a:pPr marL="457200" indent="-457200">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AutoNum type="arabicPeriod"/>
            </a:pPr>
            <a:r>
              <a:rPr lang="en-GB" sz="2000" dirty="0">
                <a:solidFill>
                  <a:schemeClr val="bg1"/>
                </a:solidFill>
                <a:effectLst>
                  <a:glow rad="292100">
                    <a:schemeClr val="tx1"/>
                  </a:glow>
                </a:effectLst>
                <a:latin typeface="Kings Caslon Text" panose="02000503000000020003" pitchFamily="2" charset="0"/>
              </a:rPr>
              <a:t>Go to the channels tab and add in all the channels you want to image, make sure to add the correct corresponding Optical Configuration buttons such as </a:t>
            </a:r>
            <a:r>
              <a:rPr lang="en-GB" sz="2000" dirty="0" err="1">
                <a:solidFill>
                  <a:schemeClr val="bg1"/>
                </a:solidFill>
                <a:effectLst>
                  <a:glow rad="292100">
                    <a:schemeClr val="tx1"/>
                  </a:glow>
                </a:effectLst>
                <a:latin typeface="Kings Caslon Text" panose="02000503000000020003" pitchFamily="2" charset="0"/>
              </a:rPr>
              <a:t>MyBlue</a:t>
            </a:r>
            <a:r>
              <a:rPr lang="en-GB" sz="2000" dirty="0">
                <a:solidFill>
                  <a:schemeClr val="bg1"/>
                </a:solidFill>
                <a:effectLst>
                  <a:glow rad="292100">
                    <a:schemeClr val="tx1"/>
                  </a:glow>
                </a:effectLst>
                <a:latin typeface="Kings Caslon Text" panose="02000503000000020003" pitchFamily="2" charset="0"/>
              </a:rPr>
              <a:t>, </a:t>
            </a:r>
            <a:r>
              <a:rPr lang="en-GB" sz="2000" dirty="0" err="1">
                <a:solidFill>
                  <a:schemeClr val="bg1"/>
                </a:solidFill>
                <a:effectLst>
                  <a:glow rad="292100">
                    <a:schemeClr val="tx1"/>
                  </a:glow>
                </a:effectLst>
                <a:latin typeface="Kings Caslon Text" panose="02000503000000020003" pitchFamily="2" charset="0"/>
              </a:rPr>
              <a:t>MyGreen</a:t>
            </a:r>
            <a:r>
              <a:rPr lang="en-GB" sz="2000" dirty="0">
                <a:solidFill>
                  <a:schemeClr val="bg1"/>
                </a:solidFill>
                <a:effectLst>
                  <a:glow rad="292100">
                    <a:schemeClr val="tx1"/>
                  </a:glow>
                </a:effectLst>
                <a:latin typeface="Kings Caslon Text" panose="02000503000000020003" pitchFamily="2" charset="0"/>
              </a:rPr>
              <a:t>… </a:t>
            </a:r>
          </a:p>
          <a:p>
            <a:pPr marL="457200" indent="-457200">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AutoNum type="arabicPeriod"/>
            </a:pPr>
            <a:r>
              <a:rPr lang="en-GB" sz="2000" dirty="0">
                <a:solidFill>
                  <a:schemeClr val="bg1"/>
                </a:solidFill>
                <a:effectLst>
                  <a:glow rad="292100">
                    <a:schemeClr val="tx1"/>
                  </a:glow>
                </a:effectLst>
                <a:latin typeface="Kings Caslon Text" panose="02000503000000020003" pitchFamily="2" charset="0"/>
              </a:rPr>
              <a:t>Tick on the channels you want to use.</a:t>
            </a:r>
          </a:p>
          <a:p>
            <a:pPr marL="457200" indent="-457200">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AutoNum type="arabicPeriod"/>
            </a:pPr>
            <a:r>
              <a:rPr lang="en-GB" sz="2000" dirty="0">
                <a:solidFill>
                  <a:schemeClr val="bg1"/>
                </a:solidFill>
                <a:effectLst>
                  <a:glow rad="292100">
                    <a:schemeClr val="tx1"/>
                  </a:glow>
                </a:effectLst>
                <a:latin typeface="Kings Caslon Text" panose="02000503000000020003" pitchFamily="2" charset="0"/>
              </a:rPr>
              <a:t>Tick Close active shutter.</a:t>
            </a:r>
          </a:p>
          <a:p>
            <a:pPr marL="457200" indent="-457200">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AutoNum type="arabicPeriod"/>
            </a:pPr>
            <a:r>
              <a:rPr lang="en-GB" sz="2000" dirty="0">
                <a:solidFill>
                  <a:schemeClr val="bg1"/>
                </a:solidFill>
                <a:effectLst>
                  <a:glow rad="292100">
                    <a:schemeClr val="tx1"/>
                  </a:glow>
                </a:effectLst>
                <a:latin typeface="Kings Caslon Text" panose="02000503000000020003" pitchFamily="2" charset="0"/>
              </a:rPr>
              <a:t>Make sure only the channels tab is ticked.</a:t>
            </a:r>
          </a:p>
          <a:p>
            <a:pPr marL="457200" indent="-457200">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AutoNum type="arabicPeriod"/>
            </a:pPr>
            <a:r>
              <a:rPr lang="en-GB" sz="2000" dirty="0">
                <a:solidFill>
                  <a:schemeClr val="bg1"/>
                </a:solidFill>
                <a:effectLst>
                  <a:glow rad="292100">
                    <a:schemeClr val="tx1"/>
                  </a:glow>
                </a:effectLst>
                <a:latin typeface="Kings Caslon Text" panose="02000503000000020003" pitchFamily="2" charset="0"/>
              </a:rPr>
              <a:t>Click on Run Now</a:t>
            </a:r>
          </a:p>
        </p:txBody>
      </p:sp>
      <p:cxnSp>
        <p:nvCxnSpPr>
          <p:cNvPr id="4" name="Straight Arrow Connector 3">
            <a:extLst>
              <a:ext uri="{FF2B5EF4-FFF2-40B4-BE49-F238E27FC236}">
                <a16:creationId xmlns:a16="http://schemas.microsoft.com/office/drawing/2014/main" id="{57C7DC74-546D-0AFC-5E55-F6BD23347F2E}"/>
              </a:ext>
            </a:extLst>
          </p:cNvPr>
          <p:cNvCxnSpPr>
            <a:cxnSpLocks/>
          </p:cNvCxnSpPr>
          <p:nvPr/>
        </p:nvCxnSpPr>
        <p:spPr>
          <a:xfrm flipH="1">
            <a:off x="2264898" y="1603717"/>
            <a:ext cx="4445391" cy="236337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7E02F7F-74BE-9FB3-1145-7DA74A167FEA}"/>
              </a:ext>
            </a:extLst>
          </p:cNvPr>
          <p:cNvCxnSpPr>
            <a:cxnSpLocks/>
          </p:cNvCxnSpPr>
          <p:nvPr/>
        </p:nvCxnSpPr>
        <p:spPr>
          <a:xfrm flipH="1">
            <a:off x="1702191" y="1603717"/>
            <a:ext cx="5008097" cy="218049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3530D30-4F17-EBED-44BD-B6B393DAD5EC}"/>
              </a:ext>
            </a:extLst>
          </p:cNvPr>
          <p:cNvCxnSpPr>
            <a:cxnSpLocks/>
          </p:cNvCxnSpPr>
          <p:nvPr/>
        </p:nvCxnSpPr>
        <p:spPr>
          <a:xfrm flipH="1">
            <a:off x="3628878" y="1603717"/>
            <a:ext cx="3081410" cy="270326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BDCD37F-7AC2-F37E-00CC-DA9836389CC5}"/>
              </a:ext>
            </a:extLst>
          </p:cNvPr>
          <p:cNvCxnSpPr>
            <a:cxnSpLocks/>
          </p:cNvCxnSpPr>
          <p:nvPr/>
        </p:nvCxnSpPr>
        <p:spPr>
          <a:xfrm flipH="1">
            <a:off x="519040" y="3496198"/>
            <a:ext cx="6191248" cy="94470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765443E-2C22-F02C-ABBA-C4F3DFB3DAE5}"/>
              </a:ext>
            </a:extLst>
          </p:cNvPr>
          <p:cNvCxnSpPr>
            <a:cxnSpLocks/>
          </p:cNvCxnSpPr>
          <p:nvPr/>
        </p:nvCxnSpPr>
        <p:spPr>
          <a:xfrm flipH="1">
            <a:off x="1547446" y="4043289"/>
            <a:ext cx="5162842" cy="82337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CE5C129-A776-B449-7F37-CC130843F638}"/>
              </a:ext>
            </a:extLst>
          </p:cNvPr>
          <p:cNvCxnSpPr>
            <a:cxnSpLocks/>
          </p:cNvCxnSpPr>
          <p:nvPr/>
        </p:nvCxnSpPr>
        <p:spPr>
          <a:xfrm flipH="1" flipV="1">
            <a:off x="3016610" y="5254283"/>
            <a:ext cx="3693678" cy="39270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511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F81D7B5-8A14-B93C-00FC-93993E72C40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D87ACC7-4CC3-D2BC-4B2A-DA4D146DD6AF}"/>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5" name="TextBox 4">
            <a:extLst>
              <a:ext uri="{FF2B5EF4-FFF2-40B4-BE49-F238E27FC236}">
                <a16:creationId xmlns:a16="http://schemas.microsoft.com/office/drawing/2014/main" id="{91A4BC57-D1CE-C6AC-2FA5-9812BF5FDDA9}"/>
              </a:ext>
            </a:extLst>
          </p:cNvPr>
          <p:cNvSpPr txBox="1"/>
          <p:nvPr/>
        </p:nvSpPr>
        <p:spPr>
          <a:xfrm>
            <a:off x="1807112" y="785969"/>
            <a:ext cx="8577776" cy="5286062"/>
          </a:xfrm>
          <a:prstGeom prst="rect">
            <a:avLst/>
          </a:prstGeom>
          <a:noFill/>
        </p:spPr>
        <p:txBody>
          <a:bodyPr wrap="square">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These are the common applications used to take images, they are found in ND Acquisition</a:t>
            </a:r>
          </a:p>
          <a:p>
            <a:pPr algn="ctr">
              <a:lnSpc>
                <a:spcPct val="150000"/>
              </a:lnSpc>
            </a:pPr>
            <a:endParaRPr lang="en-GB" sz="1800" dirty="0">
              <a:solidFill>
                <a:schemeClr val="bg1"/>
              </a:solidFill>
              <a:effectLst>
                <a:glow rad="292100">
                  <a:schemeClr val="tx1"/>
                </a:glow>
              </a:effectLst>
              <a:latin typeface="Kings Caslon Text" panose="02000503000000020003" pitchFamily="2" charset="0"/>
            </a:endParaRP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Single 2D Image</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Z – stack 3D Image</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Large Image</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XY Positions</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Timelapse</a:t>
            </a:r>
          </a:p>
        </p:txBody>
      </p:sp>
    </p:spTree>
    <p:extLst>
      <p:ext uri="{BB962C8B-B14F-4D97-AF65-F5344CB8AC3E}">
        <p14:creationId xmlns:p14="http://schemas.microsoft.com/office/powerpoint/2010/main" val="1989220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7DBC6D5-4CAE-FC25-0815-78E212C6D2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1D3AF0D-FFBE-C3D5-9D90-27C0474300EC}"/>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ffectLst>
                <a:glow rad="292100">
                  <a:schemeClr val="tx1"/>
                </a:glow>
              </a:effectLst>
            </a:endParaRPr>
          </a:p>
        </p:txBody>
      </p:sp>
      <p:sp>
        <p:nvSpPr>
          <p:cNvPr id="5" name="TextBox 4">
            <a:extLst>
              <a:ext uri="{FF2B5EF4-FFF2-40B4-BE49-F238E27FC236}">
                <a16:creationId xmlns:a16="http://schemas.microsoft.com/office/drawing/2014/main" id="{0A5D348D-F3DF-D18B-69F3-9C03C4853991}"/>
              </a:ext>
            </a:extLst>
          </p:cNvPr>
          <p:cNvSpPr txBox="1"/>
          <p:nvPr/>
        </p:nvSpPr>
        <p:spPr>
          <a:xfrm>
            <a:off x="4288655" y="145140"/>
            <a:ext cx="3614772" cy="553998"/>
          </a:xfrm>
          <a:prstGeom prst="rect">
            <a:avLst/>
          </a:prstGeom>
          <a:noFill/>
        </p:spPr>
        <p:txBody>
          <a:bodyPr wrap="none" rtlCol="0">
            <a:spAutoFit/>
          </a:bodyPr>
          <a:lstStyle/>
          <a:p>
            <a:pPr algn="ctr"/>
            <a:r>
              <a:rPr lang="en-GB" sz="3000" dirty="0">
                <a:solidFill>
                  <a:schemeClr val="bg1"/>
                </a:solidFill>
                <a:effectLst>
                  <a:glow rad="292100">
                    <a:schemeClr val="tx1"/>
                  </a:glow>
                </a:effectLst>
                <a:latin typeface="Kings Caslon Text" panose="02000503000000020003" pitchFamily="2" charset="0"/>
              </a:rPr>
              <a:t>Z stack Basic Options</a:t>
            </a:r>
          </a:p>
        </p:txBody>
      </p:sp>
      <p:pic>
        <p:nvPicPr>
          <p:cNvPr id="6" name="Picture 5">
            <a:extLst>
              <a:ext uri="{FF2B5EF4-FFF2-40B4-BE49-F238E27FC236}">
                <a16:creationId xmlns:a16="http://schemas.microsoft.com/office/drawing/2014/main" id="{72664696-0787-5953-58A3-81A0F82946DE}"/>
              </a:ext>
            </a:extLst>
          </p:cNvPr>
          <p:cNvPicPr>
            <a:picLocks noChangeAspect="1"/>
          </p:cNvPicPr>
          <p:nvPr/>
        </p:nvPicPr>
        <p:blipFill rotWithShape="1">
          <a:blip r:embed="rId3"/>
          <a:srcRect l="1536" t="33270" r="80327" b="47682"/>
          <a:stretch/>
        </p:blipFill>
        <p:spPr>
          <a:xfrm>
            <a:off x="6028625" y="2596941"/>
            <a:ext cx="5930538" cy="3892731"/>
          </a:xfrm>
          <a:prstGeom prst="rect">
            <a:avLst/>
          </a:prstGeom>
          <a:noFill/>
        </p:spPr>
      </p:pic>
      <p:sp>
        <p:nvSpPr>
          <p:cNvPr id="7" name="Rectangle 6">
            <a:extLst>
              <a:ext uri="{FF2B5EF4-FFF2-40B4-BE49-F238E27FC236}">
                <a16:creationId xmlns:a16="http://schemas.microsoft.com/office/drawing/2014/main" id="{11CE1DA4-26B6-B3C0-75E8-D1B5C3876DBC}"/>
              </a:ext>
            </a:extLst>
          </p:cNvPr>
          <p:cNvSpPr/>
          <p:nvPr/>
        </p:nvSpPr>
        <p:spPr>
          <a:xfrm>
            <a:off x="430327" y="824801"/>
            <a:ext cx="2744170" cy="1323439"/>
          </a:xfrm>
          <a:prstGeom prst="rect">
            <a:avLst/>
          </a:prstGeom>
          <a:noFill/>
        </p:spPr>
        <p:txBody>
          <a:bodyPr wrap="square">
            <a:spAutoFit/>
          </a:bodyPr>
          <a:lstStyle/>
          <a:p>
            <a:pPr algn="ctr">
              <a:buClr>
                <a:srgbClr val="CAE8DC"/>
              </a:buClr>
            </a:pPr>
            <a:r>
              <a:rPr lang="en-GB" sz="2000" b="1" dirty="0">
                <a:solidFill>
                  <a:schemeClr val="bg1"/>
                </a:solidFill>
                <a:effectLst>
                  <a:glow rad="292100">
                    <a:schemeClr val="tx1"/>
                  </a:glow>
                </a:effectLst>
                <a:latin typeface="Kings Caslon Text" panose="02000503000000020003" pitchFamily="2" charset="0"/>
              </a:rPr>
              <a:t>Set top and bottom: </a:t>
            </a:r>
            <a:r>
              <a:rPr lang="en-GB" sz="2000" dirty="0">
                <a:solidFill>
                  <a:schemeClr val="bg1"/>
                </a:solidFill>
                <a:effectLst>
                  <a:glow rad="292100">
                    <a:schemeClr val="tx1"/>
                  </a:glow>
                </a:effectLst>
                <a:latin typeface="Kings Caslon Text" panose="02000503000000020003" pitchFamily="2" charset="0"/>
              </a:rPr>
              <a:t>use mouse wheel to focus and define the exact range of your Z stack.</a:t>
            </a:r>
          </a:p>
        </p:txBody>
      </p:sp>
      <p:sp>
        <p:nvSpPr>
          <p:cNvPr id="8" name="Rectangle 7">
            <a:extLst>
              <a:ext uri="{FF2B5EF4-FFF2-40B4-BE49-F238E27FC236}">
                <a16:creationId xmlns:a16="http://schemas.microsoft.com/office/drawing/2014/main" id="{C361FC5A-A000-D30F-D53C-FE1D0B384425}"/>
              </a:ext>
            </a:extLst>
          </p:cNvPr>
          <p:cNvSpPr/>
          <p:nvPr/>
        </p:nvSpPr>
        <p:spPr>
          <a:xfrm>
            <a:off x="511796" y="3221241"/>
            <a:ext cx="4538782" cy="3170099"/>
          </a:xfrm>
          <a:prstGeom prst="rect">
            <a:avLst/>
          </a:prstGeom>
          <a:noFill/>
        </p:spPr>
        <p:txBody>
          <a:bodyPr wrap="square">
            <a:spAutoFit/>
          </a:bodyPr>
          <a:lstStyle/>
          <a:p>
            <a:pPr>
              <a:buClr>
                <a:srgbClr val="CAE8DC"/>
              </a:buClr>
            </a:pPr>
            <a:r>
              <a:rPr lang="en-GB" sz="2000" dirty="0">
                <a:solidFill>
                  <a:schemeClr val="bg1"/>
                </a:solidFill>
                <a:effectLst>
                  <a:glow rad="292100">
                    <a:schemeClr val="tx1"/>
                  </a:glow>
                </a:effectLst>
                <a:latin typeface="Kings Caslon Text" panose="02000503000000020003" pitchFamily="2" charset="0"/>
              </a:rPr>
              <a:t>Step Size</a:t>
            </a:r>
          </a:p>
          <a:p>
            <a:pPr marL="171450" indent="-171450">
              <a:buClr>
                <a:srgbClr val="CAE8DC"/>
              </a:buClr>
              <a:buFont typeface="Arial" panose="020B0604020202020204" pitchFamily="34" charset="0"/>
              <a:buChar char="•"/>
            </a:pPr>
            <a:r>
              <a:rPr lang="en-GB" sz="2000" dirty="0">
                <a:solidFill>
                  <a:schemeClr val="bg1"/>
                </a:solidFill>
                <a:effectLst>
                  <a:glow rad="292100">
                    <a:schemeClr val="tx1"/>
                  </a:glow>
                </a:effectLst>
                <a:latin typeface="Kings Caslon Text" panose="02000503000000020003" pitchFamily="2" charset="0"/>
              </a:rPr>
              <a:t>You can set step size or number of steps.</a:t>
            </a:r>
          </a:p>
          <a:p>
            <a:pPr marL="171450" indent="-171450">
              <a:buClr>
                <a:srgbClr val="CAE8DC"/>
              </a:buClr>
              <a:buFont typeface="Arial" panose="020B0604020202020204" pitchFamily="34" charset="0"/>
              <a:buChar char="•"/>
            </a:pPr>
            <a:r>
              <a:rPr lang="en-GB" sz="2000" dirty="0">
                <a:solidFill>
                  <a:schemeClr val="bg1"/>
                </a:solidFill>
                <a:effectLst>
                  <a:glow rad="292100">
                    <a:schemeClr val="tx1"/>
                  </a:glow>
                </a:effectLst>
                <a:latin typeface="Kings Caslon Text" panose="02000503000000020003" pitchFamily="2" charset="0"/>
              </a:rPr>
              <a:t>Use recommended step size to capture all the information.</a:t>
            </a:r>
          </a:p>
          <a:p>
            <a:pPr marL="171450" indent="-171450">
              <a:buClr>
                <a:srgbClr val="CAE8DC"/>
              </a:buClr>
              <a:buFont typeface="Arial" panose="020B0604020202020204" pitchFamily="34" charset="0"/>
              <a:buChar char="•"/>
            </a:pPr>
            <a:r>
              <a:rPr lang="en-GB" sz="2000" dirty="0">
                <a:solidFill>
                  <a:schemeClr val="bg1"/>
                </a:solidFill>
                <a:effectLst>
                  <a:glow rad="292100">
                    <a:schemeClr val="tx1"/>
                  </a:glow>
                </a:effectLst>
                <a:latin typeface="Kings Caslon Text" panose="02000503000000020003" pitchFamily="2" charset="0"/>
              </a:rPr>
              <a:t>Fewer steps than the recommended is called under-sampling and you may loose information.</a:t>
            </a:r>
          </a:p>
          <a:p>
            <a:pPr marL="171450" indent="-171450">
              <a:buClr>
                <a:srgbClr val="CAE8DC"/>
              </a:buClr>
              <a:buFont typeface="Arial" panose="020B0604020202020204" pitchFamily="34" charset="0"/>
              <a:buChar char="•"/>
            </a:pPr>
            <a:r>
              <a:rPr lang="en-GB" sz="2000" dirty="0">
                <a:solidFill>
                  <a:schemeClr val="bg1"/>
                </a:solidFill>
                <a:effectLst>
                  <a:glow rad="292100">
                    <a:schemeClr val="tx1"/>
                  </a:glow>
                </a:effectLst>
                <a:latin typeface="Kings Caslon Text" panose="02000503000000020003" pitchFamily="2" charset="0"/>
              </a:rPr>
              <a:t>More steps than the recommended is called over-sampling (typed in here) which is required for 3D deconvolution.</a:t>
            </a:r>
          </a:p>
        </p:txBody>
      </p:sp>
      <p:cxnSp>
        <p:nvCxnSpPr>
          <p:cNvPr id="9" name="Straight Arrow Connector 8">
            <a:extLst>
              <a:ext uri="{FF2B5EF4-FFF2-40B4-BE49-F238E27FC236}">
                <a16:creationId xmlns:a16="http://schemas.microsoft.com/office/drawing/2014/main" id="{EECB2F6C-6BFD-0356-E585-BDD461713CC7}"/>
              </a:ext>
            </a:extLst>
          </p:cNvPr>
          <p:cNvCxnSpPr>
            <a:cxnSpLocks/>
          </p:cNvCxnSpPr>
          <p:nvPr/>
        </p:nvCxnSpPr>
        <p:spPr>
          <a:xfrm>
            <a:off x="1928952" y="2178593"/>
            <a:ext cx="4279343" cy="1045870"/>
          </a:xfrm>
          <a:prstGeom prst="straightConnector1">
            <a:avLst/>
          </a:prstGeom>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B0FBBBC-ADE7-583A-97F0-F0DFBA5B96E7}"/>
              </a:ext>
            </a:extLst>
          </p:cNvPr>
          <p:cNvSpPr/>
          <p:nvPr/>
        </p:nvSpPr>
        <p:spPr>
          <a:xfrm>
            <a:off x="3602909" y="1105592"/>
            <a:ext cx="4951297" cy="1323439"/>
          </a:xfrm>
          <a:prstGeom prst="rect">
            <a:avLst/>
          </a:prstGeom>
          <a:noFill/>
        </p:spPr>
        <p:txBody>
          <a:bodyPr wrap="square">
            <a:spAutoFit/>
          </a:bodyPr>
          <a:lstStyle/>
          <a:p>
            <a:pPr algn="ctr">
              <a:buClr>
                <a:srgbClr val="CAE8DC"/>
              </a:buClr>
            </a:pPr>
            <a:r>
              <a:rPr lang="en-GB" sz="2000" b="1" dirty="0">
                <a:solidFill>
                  <a:schemeClr val="bg1"/>
                </a:solidFill>
                <a:effectLst>
                  <a:glow rad="292100">
                    <a:schemeClr val="tx1"/>
                  </a:glow>
                </a:effectLst>
                <a:latin typeface="Kings Caslon Text" panose="02000503000000020003" pitchFamily="2" charset="0"/>
              </a:rPr>
              <a:t>Set Middle: </a:t>
            </a:r>
            <a:r>
              <a:rPr lang="en-GB" sz="2000" dirty="0">
                <a:solidFill>
                  <a:schemeClr val="bg1"/>
                </a:solidFill>
                <a:effectLst>
                  <a:glow rad="292100">
                    <a:schemeClr val="tx1"/>
                  </a:glow>
                </a:effectLst>
                <a:latin typeface="Kings Caslon Text" panose="02000503000000020003" pitchFamily="2" charset="0"/>
              </a:rPr>
              <a:t>use mouse wheel to find the mid point of your Z focus and set equal distance above and below the focal plane. (Useful if your sample is symmetrical along the Z axis)</a:t>
            </a:r>
          </a:p>
        </p:txBody>
      </p:sp>
      <p:cxnSp>
        <p:nvCxnSpPr>
          <p:cNvPr id="11" name="Straight Arrow Connector 10">
            <a:extLst>
              <a:ext uri="{FF2B5EF4-FFF2-40B4-BE49-F238E27FC236}">
                <a16:creationId xmlns:a16="http://schemas.microsoft.com/office/drawing/2014/main" id="{2F5FD938-8DEB-39F0-68CE-69AA03F2C755}"/>
              </a:ext>
            </a:extLst>
          </p:cNvPr>
          <p:cNvCxnSpPr>
            <a:cxnSpLocks/>
          </p:cNvCxnSpPr>
          <p:nvPr/>
        </p:nvCxnSpPr>
        <p:spPr>
          <a:xfrm>
            <a:off x="6142058" y="2454431"/>
            <a:ext cx="787463" cy="659627"/>
          </a:xfrm>
          <a:prstGeom prst="straightConnector1">
            <a:avLst/>
          </a:prstGeom>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9EB031F-57DD-4EAD-E8DD-62E9C33EB2D0}"/>
              </a:ext>
            </a:extLst>
          </p:cNvPr>
          <p:cNvSpPr/>
          <p:nvPr/>
        </p:nvSpPr>
        <p:spPr>
          <a:xfrm flipH="1">
            <a:off x="8598567" y="613875"/>
            <a:ext cx="3328963" cy="1323439"/>
          </a:xfrm>
          <a:prstGeom prst="rect">
            <a:avLst/>
          </a:prstGeom>
          <a:noFill/>
        </p:spPr>
        <p:txBody>
          <a:bodyPr wrap="square">
            <a:spAutoFit/>
          </a:bodyPr>
          <a:lstStyle/>
          <a:p>
            <a:pPr algn="ctr">
              <a:buClr>
                <a:srgbClr val="CAE8DC"/>
              </a:buClr>
            </a:pPr>
            <a:r>
              <a:rPr lang="en-GB" sz="2000" b="1" dirty="0">
                <a:solidFill>
                  <a:schemeClr val="bg1"/>
                </a:solidFill>
                <a:effectLst>
                  <a:glow rad="292100">
                    <a:schemeClr val="tx1"/>
                  </a:glow>
                </a:effectLst>
                <a:latin typeface="Kings Caslon Text" panose="02000503000000020003" pitchFamily="2" charset="0"/>
              </a:rPr>
              <a:t>Asymmetrical: </a:t>
            </a:r>
            <a:r>
              <a:rPr lang="en-GB" sz="2000" dirty="0">
                <a:solidFill>
                  <a:schemeClr val="bg1"/>
                </a:solidFill>
                <a:effectLst>
                  <a:glow rad="292100">
                    <a:schemeClr val="tx1"/>
                  </a:glow>
                </a:effectLst>
                <a:latin typeface="Kings Caslon Text" panose="02000503000000020003" pitchFamily="2" charset="0"/>
              </a:rPr>
              <a:t>find focal plane and then set different distances above and below. (Useful for                 like cells)</a:t>
            </a:r>
          </a:p>
        </p:txBody>
      </p:sp>
      <p:cxnSp>
        <p:nvCxnSpPr>
          <p:cNvPr id="13" name="Straight Arrow Connector 12">
            <a:extLst>
              <a:ext uri="{FF2B5EF4-FFF2-40B4-BE49-F238E27FC236}">
                <a16:creationId xmlns:a16="http://schemas.microsoft.com/office/drawing/2014/main" id="{84F8EA5E-ABB8-7916-79FC-DEB86B4849D0}"/>
              </a:ext>
            </a:extLst>
          </p:cNvPr>
          <p:cNvCxnSpPr>
            <a:cxnSpLocks/>
          </p:cNvCxnSpPr>
          <p:nvPr/>
        </p:nvCxnSpPr>
        <p:spPr>
          <a:xfrm flipH="1">
            <a:off x="7648411" y="1911914"/>
            <a:ext cx="2551137" cy="1287149"/>
          </a:xfrm>
          <a:prstGeom prst="straightConnector1">
            <a:avLst/>
          </a:prstGeom>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14" name="Freeform: Shape 23">
            <a:extLst>
              <a:ext uri="{FF2B5EF4-FFF2-40B4-BE49-F238E27FC236}">
                <a16:creationId xmlns:a16="http://schemas.microsoft.com/office/drawing/2014/main" id="{0891076A-22AB-77B3-BF5E-6C77AEA22493}"/>
              </a:ext>
            </a:extLst>
          </p:cNvPr>
          <p:cNvSpPr/>
          <p:nvPr/>
        </p:nvSpPr>
        <p:spPr>
          <a:xfrm>
            <a:off x="9971820" y="1659554"/>
            <a:ext cx="582456" cy="157174"/>
          </a:xfrm>
          <a:custGeom>
            <a:avLst/>
            <a:gdLst>
              <a:gd name="connsiteX0" fmla="*/ 40589 w 582456"/>
              <a:gd name="connsiteY0" fmla="*/ 147782 h 157174"/>
              <a:gd name="connsiteX1" fmla="*/ 83693 w 582456"/>
              <a:gd name="connsiteY1" fmla="*/ 144703 h 157174"/>
              <a:gd name="connsiteX2" fmla="*/ 92929 w 582456"/>
              <a:gd name="connsiteY2" fmla="*/ 141624 h 157174"/>
              <a:gd name="connsiteX3" fmla="*/ 117559 w 582456"/>
              <a:gd name="connsiteY3" fmla="*/ 138546 h 157174"/>
              <a:gd name="connsiteX4" fmla="*/ 213002 w 582456"/>
              <a:gd name="connsiteY4" fmla="*/ 141624 h 157174"/>
              <a:gd name="connsiteX5" fmla="*/ 222238 w 582456"/>
              <a:gd name="connsiteY5" fmla="*/ 144703 h 157174"/>
              <a:gd name="connsiteX6" fmla="*/ 265341 w 582456"/>
              <a:gd name="connsiteY6" fmla="*/ 150861 h 157174"/>
              <a:gd name="connsiteX7" fmla="*/ 336153 w 582456"/>
              <a:gd name="connsiteY7" fmla="*/ 153940 h 157174"/>
              <a:gd name="connsiteX8" fmla="*/ 413123 w 582456"/>
              <a:gd name="connsiteY8" fmla="*/ 153940 h 157174"/>
              <a:gd name="connsiteX9" fmla="*/ 508565 w 582456"/>
              <a:gd name="connsiteY9" fmla="*/ 150861 h 157174"/>
              <a:gd name="connsiteX10" fmla="*/ 545511 w 582456"/>
              <a:gd name="connsiteY10" fmla="*/ 147782 h 157174"/>
              <a:gd name="connsiteX11" fmla="*/ 582456 w 582456"/>
              <a:gd name="connsiteY11" fmla="*/ 141624 h 157174"/>
              <a:gd name="connsiteX12" fmla="*/ 573220 w 582456"/>
              <a:gd name="connsiteY12" fmla="*/ 138546 h 157174"/>
              <a:gd name="connsiteX13" fmla="*/ 567062 w 582456"/>
              <a:gd name="connsiteY13" fmla="*/ 129309 h 157174"/>
              <a:gd name="connsiteX14" fmla="*/ 517802 w 582456"/>
              <a:gd name="connsiteY14" fmla="*/ 126231 h 157174"/>
              <a:gd name="connsiteX15" fmla="*/ 493171 w 582456"/>
              <a:gd name="connsiteY15" fmla="*/ 120073 h 157174"/>
              <a:gd name="connsiteX16" fmla="*/ 483935 w 582456"/>
              <a:gd name="connsiteY16" fmla="*/ 113915 h 157174"/>
              <a:gd name="connsiteX17" fmla="*/ 446989 w 582456"/>
              <a:gd name="connsiteY17" fmla="*/ 104679 h 157174"/>
              <a:gd name="connsiteX18" fmla="*/ 403886 w 582456"/>
              <a:gd name="connsiteY18" fmla="*/ 95443 h 157174"/>
              <a:gd name="connsiteX19" fmla="*/ 376177 w 582456"/>
              <a:gd name="connsiteY19" fmla="*/ 86206 h 157174"/>
              <a:gd name="connsiteX20" fmla="*/ 366941 w 582456"/>
              <a:gd name="connsiteY20" fmla="*/ 83128 h 157174"/>
              <a:gd name="connsiteX21" fmla="*/ 351547 w 582456"/>
              <a:gd name="connsiteY21" fmla="*/ 67734 h 157174"/>
              <a:gd name="connsiteX22" fmla="*/ 345389 w 582456"/>
              <a:gd name="connsiteY22" fmla="*/ 58497 h 157174"/>
              <a:gd name="connsiteX23" fmla="*/ 342311 w 582456"/>
              <a:gd name="connsiteY23" fmla="*/ 49261 h 157174"/>
              <a:gd name="connsiteX24" fmla="*/ 329996 w 582456"/>
              <a:gd name="connsiteY24" fmla="*/ 15394 h 157174"/>
              <a:gd name="connsiteX25" fmla="*/ 302286 w 582456"/>
              <a:gd name="connsiteY25" fmla="*/ 3079 h 157174"/>
              <a:gd name="connsiteX26" fmla="*/ 293050 w 582456"/>
              <a:gd name="connsiteY26" fmla="*/ 0 h 157174"/>
              <a:gd name="connsiteX27" fmla="*/ 243789 w 582456"/>
              <a:gd name="connsiteY27" fmla="*/ 3079 h 157174"/>
              <a:gd name="connsiteX28" fmla="*/ 225317 w 582456"/>
              <a:gd name="connsiteY28" fmla="*/ 9237 h 157174"/>
              <a:gd name="connsiteX29" fmla="*/ 216080 w 582456"/>
              <a:gd name="connsiteY29" fmla="*/ 12315 h 157174"/>
              <a:gd name="connsiteX30" fmla="*/ 209923 w 582456"/>
              <a:gd name="connsiteY30" fmla="*/ 21552 h 157174"/>
              <a:gd name="connsiteX31" fmla="*/ 200686 w 582456"/>
              <a:gd name="connsiteY31" fmla="*/ 24631 h 157174"/>
              <a:gd name="connsiteX32" fmla="*/ 197608 w 582456"/>
              <a:gd name="connsiteY32" fmla="*/ 33867 h 157174"/>
              <a:gd name="connsiteX33" fmla="*/ 185293 w 582456"/>
              <a:gd name="connsiteY33" fmla="*/ 52340 h 157174"/>
              <a:gd name="connsiteX34" fmla="*/ 179135 w 582456"/>
              <a:gd name="connsiteY34" fmla="*/ 61576 h 157174"/>
              <a:gd name="connsiteX35" fmla="*/ 172977 w 582456"/>
              <a:gd name="connsiteY35" fmla="*/ 80049 h 157174"/>
              <a:gd name="connsiteX36" fmla="*/ 163741 w 582456"/>
              <a:gd name="connsiteY36" fmla="*/ 83128 h 157174"/>
              <a:gd name="connsiteX37" fmla="*/ 148347 w 582456"/>
              <a:gd name="connsiteY37" fmla="*/ 98521 h 157174"/>
              <a:gd name="connsiteX38" fmla="*/ 142189 w 582456"/>
              <a:gd name="connsiteY38" fmla="*/ 107758 h 157174"/>
              <a:gd name="connsiteX39" fmla="*/ 123717 w 582456"/>
              <a:gd name="connsiteY39" fmla="*/ 113915 h 157174"/>
              <a:gd name="connsiteX40" fmla="*/ 111402 w 582456"/>
              <a:gd name="connsiteY40" fmla="*/ 116994 h 157174"/>
              <a:gd name="connsiteX41" fmla="*/ 102165 w 582456"/>
              <a:gd name="connsiteY41" fmla="*/ 120073 h 157174"/>
              <a:gd name="connsiteX42" fmla="*/ 77535 w 582456"/>
              <a:gd name="connsiteY42" fmla="*/ 123152 h 157174"/>
              <a:gd name="connsiteX43" fmla="*/ 62141 w 582456"/>
              <a:gd name="connsiteY43" fmla="*/ 126231 h 157174"/>
              <a:gd name="connsiteX44" fmla="*/ 9802 w 582456"/>
              <a:gd name="connsiteY44" fmla="*/ 135467 h 157174"/>
              <a:gd name="connsiteX45" fmla="*/ 565 w 582456"/>
              <a:gd name="connsiteY45" fmla="*/ 138546 h 157174"/>
              <a:gd name="connsiteX46" fmla="*/ 40589 w 582456"/>
              <a:gd name="connsiteY46" fmla="*/ 147782 h 157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82456" h="157174">
                <a:moveTo>
                  <a:pt x="40589" y="147782"/>
                </a:moveTo>
                <a:cubicBezTo>
                  <a:pt x="54444" y="148808"/>
                  <a:pt x="69387" y="146386"/>
                  <a:pt x="83693" y="144703"/>
                </a:cubicBezTo>
                <a:cubicBezTo>
                  <a:pt x="86916" y="144324"/>
                  <a:pt x="89736" y="142204"/>
                  <a:pt x="92929" y="141624"/>
                </a:cubicBezTo>
                <a:cubicBezTo>
                  <a:pt x="101069" y="140144"/>
                  <a:pt x="109349" y="139572"/>
                  <a:pt x="117559" y="138546"/>
                </a:cubicBezTo>
                <a:cubicBezTo>
                  <a:pt x="149373" y="139572"/>
                  <a:pt x="181226" y="139755"/>
                  <a:pt x="213002" y="141624"/>
                </a:cubicBezTo>
                <a:cubicBezTo>
                  <a:pt x="216242" y="141815"/>
                  <a:pt x="219070" y="143999"/>
                  <a:pt x="222238" y="144703"/>
                </a:cubicBezTo>
                <a:cubicBezTo>
                  <a:pt x="230570" y="146555"/>
                  <a:pt x="258775" y="150437"/>
                  <a:pt x="265341" y="150861"/>
                </a:cubicBezTo>
                <a:cubicBezTo>
                  <a:pt x="288918" y="152382"/>
                  <a:pt x="312549" y="152914"/>
                  <a:pt x="336153" y="153940"/>
                </a:cubicBezTo>
                <a:cubicBezTo>
                  <a:pt x="381077" y="159554"/>
                  <a:pt x="346288" y="156725"/>
                  <a:pt x="413123" y="153940"/>
                </a:cubicBezTo>
                <a:lnTo>
                  <a:pt x="508565" y="150861"/>
                </a:lnTo>
                <a:cubicBezTo>
                  <a:pt x="520880" y="149835"/>
                  <a:pt x="533248" y="149315"/>
                  <a:pt x="545511" y="147782"/>
                </a:cubicBezTo>
                <a:cubicBezTo>
                  <a:pt x="557899" y="146233"/>
                  <a:pt x="582456" y="141624"/>
                  <a:pt x="582456" y="141624"/>
                </a:cubicBezTo>
                <a:cubicBezTo>
                  <a:pt x="579377" y="140598"/>
                  <a:pt x="575754" y="140573"/>
                  <a:pt x="573220" y="138546"/>
                </a:cubicBezTo>
                <a:cubicBezTo>
                  <a:pt x="570330" y="136234"/>
                  <a:pt x="570674" y="130112"/>
                  <a:pt x="567062" y="129309"/>
                </a:cubicBezTo>
                <a:cubicBezTo>
                  <a:pt x="551002" y="125740"/>
                  <a:pt x="534222" y="127257"/>
                  <a:pt x="517802" y="126231"/>
                </a:cubicBezTo>
                <a:cubicBezTo>
                  <a:pt x="509592" y="124178"/>
                  <a:pt x="500212" y="124768"/>
                  <a:pt x="493171" y="120073"/>
                </a:cubicBezTo>
                <a:cubicBezTo>
                  <a:pt x="490092" y="118020"/>
                  <a:pt x="487316" y="115418"/>
                  <a:pt x="483935" y="113915"/>
                </a:cubicBezTo>
                <a:cubicBezTo>
                  <a:pt x="469301" y="107411"/>
                  <a:pt x="462476" y="107260"/>
                  <a:pt x="446989" y="104679"/>
                </a:cubicBezTo>
                <a:cubicBezTo>
                  <a:pt x="420667" y="95904"/>
                  <a:pt x="434957" y="99326"/>
                  <a:pt x="403886" y="95443"/>
                </a:cubicBezTo>
                <a:lnTo>
                  <a:pt x="376177" y="86206"/>
                </a:lnTo>
                <a:lnTo>
                  <a:pt x="366941" y="83128"/>
                </a:lnTo>
                <a:cubicBezTo>
                  <a:pt x="350519" y="58494"/>
                  <a:pt x="372073" y="88260"/>
                  <a:pt x="351547" y="67734"/>
                </a:cubicBezTo>
                <a:cubicBezTo>
                  <a:pt x="348930" y="65117"/>
                  <a:pt x="347442" y="61576"/>
                  <a:pt x="345389" y="58497"/>
                </a:cubicBezTo>
                <a:cubicBezTo>
                  <a:pt x="344363" y="55418"/>
                  <a:pt x="343098" y="52409"/>
                  <a:pt x="342311" y="49261"/>
                </a:cubicBezTo>
                <a:cubicBezTo>
                  <a:pt x="339364" y="37471"/>
                  <a:pt x="339266" y="24664"/>
                  <a:pt x="329996" y="15394"/>
                </a:cubicBezTo>
                <a:cubicBezTo>
                  <a:pt x="322680" y="8078"/>
                  <a:pt x="311427" y="6126"/>
                  <a:pt x="302286" y="3079"/>
                </a:cubicBezTo>
                <a:lnTo>
                  <a:pt x="293050" y="0"/>
                </a:lnTo>
                <a:cubicBezTo>
                  <a:pt x="276630" y="1026"/>
                  <a:pt x="260090" y="856"/>
                  <a:pt x="243789" y="3079"/>
                </a:cubicBezTo>
                <a:cubicBezTo>
                  <a:pt x="237358" y="3956"/>
                  <a:pt x="231474" y="7185"/>
                  <a:pt x="225317" y="9237"/>
                </a:cubicBezTo>
                <a:lnTo>
                  <a:pt x="216080" y="12315"/>
                </a:lnTo>
                <a:cubicBezTo>
                  <a:pt x="214028" y="15394"/>
                  <a:pt x="212812" y="19240"/>
                  <a:pt x="209923" y="21552"/>
                </a:cubicBezTo>
                <a:cubicBezTo>
                  <a:pt x="207389" y="23580"/>
                  <a:pt x="202981" y="22336"/>
                  <a:pt x="200686" y="24631"/>
                </a:cubicBezTo>
                <a:cubicBezTo>
                  <a:pt x="198391" y="26926"/>
                  <a:pt x="199184" y="31030"/>
                  <a:pt x="197608" y="33867"/>
                </a:cubicBezTo>
                <a:cubicBezTo>
                  <a:pt x="194014" y="40336"/>
                  <a:pt x="189398" y="46182"/>
                  <a:pt x="185293" y="52340"/>
                </a:cubicBezTo>
                <a:cubicBezTo>
                  <a:pt x="183240" y="55419"/>
                  <a:pt x="180305" y="58066"/>
                  <a:pt x="179135" y="61576"/>
                </a:cubicBezTo>
                <a:cubicBezTo>
                  <a:pt x="177082" y="67734"/>
                  <a:pt x="179135" y="77996"/>
                  <a:pt x="172977" y="80049"/>
                </a:cubicBezTo>
                <a:lnTo>
                  <a:pt x="163741" y="83128"/>
                </a:lnTo>
                <a:cubicBezTo>
                  <a:pt x="147317" y="107762"/>
                  <a:pt x="168875" y="77993"/>
                  <a:pt x="148347" y="98521"/>
                </a:cubicBezTo>
                <a:cubicBezTo>
                  <a:pt x="145730" y="101138"/>
                  <a:pt x="145327" y="105797"/>
                  <a:pt x="142189" y="107758"/>
                </a:cubicBezTo>
                <a:cubicBezTo>
                  <a:pt x="136685" y="111198"/>
                  <a:pt x="130014" y="112341"/>
                  <a:pt x="123717" y="113915"/>
                </a:cubicBezTo>
                <a:cubicBezTo>
                  <a:pt x="119612" y="114941"/>
                  <a:pt x="115471" y="115832"/>
                  <a:pt x="111402" y="116994"/>
                </a:cubicBezTo>
                <a:cubicBezTo>
                  <a:pt x="108281" y="117886"/>
                  <a:pt x="105358" y="119492"/>
                  <a:pt x="102165" y="120073"/>
                </a:cubicBezTo>
                <a:cubicBezTo>
                  <a:pt x="94025" y="121553"/>
                  <a:pt x="85713" y="121894"/>
                  <a:pt x="77535" y="123152"/>
                </a:cubicBezTo>
                <a:cubicBezTo>
                  <a:pt x="72363" y="123948"/>
                  <a:pt x="67303" y="125371"/>
                  <a:pt x="62141" y="126231"/>
                </a:cubicBezTo>
                <a:cubicBezTo>
                  <a:pt x="46686" y="128807"/>
                  <a:pt x="23970" y="130744"/>
                  <a:pt x="9802" y="135467"/>
                </a:cubicBezTo>
                <a:cubicBezTo>
                  <a:pt x="6723" y="136493"/>
                  <a:pt x="-2338" y="137094"/>
                  <a:pt x="565" y="138546"/>
                </a:cubicBezTo>
                <a:cubicBezTo>
                  <a:pt x="5154" y="140841"/>
                  <a:pt x="26734" y="146756"/>
                  <a:pt x="40589" y="147782"/>
                </a:cubicBezTo>
                <a:close/>
              </a:path>
            </a:pathLst>
          </a:custGeom>
          <a:noFill/>
          <a:ln>
            <a:solidFill>
              <a:srgbClr val="CAE8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effectLst>
                <a:glow rad="292100">
                  <a:schemeClr val="tx1"/>
                </a:glow>
              </a:effectLst>
              <a:latin typeface="Kings Caslon Text" panose="02000503000000020003" pitchFamily="2" charset="0"/>
            </a:endParaRPr>
          </a:p>
        </p:txBody>
      </p:sp>
      <p:sp>
        <p:nvSpPr>
          <p:cNvPr id="15" name="Oval 14">
            <a:extLst>
              <a:ext uri="{FF2B5EF4-FFF2-40B4-BE49-F238E27FC236}">
                <a16:creationId xmlns:a16="http://schemas.microsoft.com/office/drawing/2014/main" id="{0E02DE08-9DF6-65F5-1FD0-71E9511E9D26}"/>
              </a:ext>
            </a:extLst>
          </p:cNvPr>
          <p:cNvSpPr/>
          <p:nvPr/>
        </p:nvSpPr>
        <p:spPr>
          <a:xfrm>
            <a:off x="10218688" y="1715169"/>
            <a:ext cx="76970" cy="52143"/>
          </a:xfrm>
          <a:prstGeom prst="ellipse">
            <a:avLst/>
          </a:prstGeom>
          <a:noFill/>
          <a:ln>
            <a:solidFill>
              <a:srgbClr val="85BC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bg1"/>
              </a:solidFill>
              <a:effectLst>
                <a:glow rad="292100">
                  <a:schemeClr val="tx1"/>
                </a:glow>
              </a:effectLst>
              <a:latin typeface="Kings Caslon Text" panose="02000503000000020003" pitchFamily="2" charset="0"/>
            </a:endParaRPr>
          </a:p>
        </p:txBody>
      </p:sp>
      <p:cxnSp>
        <p:nvCxnSpPr>
          <p:cNvPr id="16" name="Straight Arrow Connector 15">
            <a:extLst>
              <a:ext uri="{FF2B5EF4-FFF2-40B4-BE49-F238E27FC236}">
                <a16:creationId xmlns:a16="http://schemas.microsoft.com/office/drawing/2014/main" id="{C63EF820-AE21-B4CC-E993-DF7DDC269291}"/>
              </a:ext>
            </a:extLst>
          </p:cNvPr>
          <p:cNvCxnSpPr>
            <a:cxnSpLocks/>
          </p:cNvCxnSpPr>
          <p:nvPr/>
        </p:nvCxnSpPr>
        <p:spPr>
          <a:xfrm>
            <a:off x="5050578" y="3797067"/>
            <a:ext cx="3061035" cy="853591"/>
          </a:xfrm>
          <a:prstGeom prst="straightConnector1">
            <a:avLst/>
          </a:prstGeom>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2B9BAD2-3C74-2CD8-1C7C-91143B0D57B7}"/>
              </a:ext>
            </a:extLst>
          </p:cNvPr>
          <p:cNvCxnSpPr>
            <a:cxnSpLocks/>
          </p:cNvCxnSpPr>
          <p:nvPr/>
        </p:nvCxnSpPr>
        <p:spPr>
          <a:xfrm flipV="1">
            <a:off x="4611310" y="4729317"/>
            <a:ext cx="2094290" cy="963989"/>
          </a:xfrm>
          <a:prstGeom prst="straightConnector1">
            <a:avLst/>
          </a:prstGeom>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2073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1993948-85F4-9B6A-229F-F15C764C0F0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83A20B3-DF60-0981-25A5-D0C4BBD83621}"/>
              </a:ext>
            </a:extLst>
          </p:cNvPr>
          <p:cNvPicPr>
            <a:picLocks noChangeAspect="1"/>
          </p:cNvPicPr>
          <p:nvPr/>
        </p:nvPicPr>
        <p:blipFill>
          <a:blip r:embed="rId3"/>
          <a:srcRect t="64000" r="72325" b="6461"/>
          <a:stretch>
            <a:fillRect/>
          </a:stretch>
        </p:blipFill>
        <p:spPr>
          <a:xfrm>
            <a:off x="5253809" y="1385541"/>
            <a:ext cx="6498116" cy="4209066"/>
          </a:xfrm>
          <a:prstGeom prst="rect">
            <a:avLst/>
          </a:prstGeom>
        </p:spPr>
      </p:pic>
      <p:sp>
        <p:nvSpPr>
          <p:cNvPr id="3" name="TextBox 2">
            <a:extLst>
              <a:ext uri="{FF2B5EF4-FFF2-40B4-BE49-F238E27FC236}">
                <a16:creationId xmlns:a16="http://schemas.microsoft.com/office/drawing/2014/main" id="{849207DC-D68F-5D3C-65B1-16AA2122C1AC}"/>
              </a:ext>
            </a:extLst>
          </p:cNvPr>
          <p:cNvSpPr txBox="1"/>
          <p:nvPr/>
        </p:nvSpPr>
        <p:spPr>
          <a:xfrm>
            <a:off x="360026" y="338006"/>
            <a:ext cx="4364373" cy="6247864"/>
          </a:xfrm>
          <a:prstGeom prst="rect">
            <a:avLst/>
          </a:prstGeom>
          <a:noFill/>
        </p:spPr>
        <p:txBody>
          <a:bodyPr wrap="square" rtlCol="0">
            <a:spAutoFit/>
          </a:bodyPr>
          <a:lstStyle/>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Tick the Z tab in addition to the channels tab.</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Choose your method, I’ll use the first one for this guide.</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Press reset.</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Go on LIVE and click and hover your mouse on your live window and scroll your mouse wheel towards you (lens going up) until the top of where you want to image and click on ‘Top’.</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Hover your mouse over your LIVE window again and scroll your mouse wheel away from you (lens going down) and scroll through your sample and click ‘Bottom’.</a:t>
            </a:r>
          </a:p>
        </p:txBody>
      </p:sp>
      <p:cxnSp>
        <p:nvCxnSpPr>
          <p:cNvPr id="4" name="Straight Arrow Connector 3">
            <a:extLst>
              <a:ext uri="{FF2B5EF4-FFF2-40B4-BE49-F238E27FC236}">
                <a16:creationId xmlns:a16="http://schemas.microsoft.com/office/drawing/2014/main" id="{556E29C2-B651-8603-B583-7FD3C7B09024}"/>
              </a:ext>
            </a:extLst>
          </p:cNvPr>
          <p:cNvCxnSpPr>
            <a:cxnSpLocks/>
          </p:cNvCxnSpPr>
          <p:nvPr/>
        </p:nvCxnSpPr>
        <p:spPr>
          <a:xfrm>
            <a:off x="4597400" y="838200"/>
            <a:ext cx="4038600" cy="6477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00FA6D5-5187-5095-D12E-A2A04AEBEC8F}"/>
              </a:ext>
            </a:extLst>
          </p:cNvPr>
          <p:cNvCxnSpPr>
            <a:cxnSpLocks/>
          </p:cNvCxnSpPr>
          <p:nvPr/>
        </p:nvCxnSpPr>
        <p:spPr>
          <a:xfrm>
            <a:off x="4597400" y="1485900"/>
            <a:ext cx="777165" cy="4699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A878D39-5CF8-840E-5E45-D2FB5D1BBF8A}"/>
              </a:ext>
            </a:extLst>
          </p:cNvPr>
          <p:cNvCxnSpPr>
            <a:cxnSpLocks/>
          </p:cNvCxnSpPr>
          <p:nvPr/>
        </p:nvCxnSpPr>
        <p:spPr>
          <a:xfrm>
            <a:off x="2585702" y="2336800"/>
            <a:ext cx="2788863" cy="32082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DB9A056-A006-6082-2ECF-E83FA7F18D8E}"/>
              </a:ext>
            </a:extLst>
          </p:cNvPr>
          <p:cNvCxnSpPr>
            <a:cxnSpLocks/>
          </p:cNvCxnSpPr>
          <p:nvPr/>
        </p:nvCxnSpPr>
        <p:spPr>
          <a:xfrm flipV="1">
            <a:off x="4724399" y="2336800"/>
            <a:ext cx="1667907" cy="17907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821138E-D483-AA6C-167D-0F901269C6A4}"/>
              </a:ext>
            </a:extLst>
          </p:cNvPr>
          <p:cNvCxnSpPr>
            <a:cxnSpLocks/>
          </p:cNvCxnSpPr>
          <p:nvPr/>
        </p:nvCxnSpPr>
        <p:spPr>
          <a:xfrm flipV="1">
            <a:off x="4356824" y="2956166"/>
            <a:ext cx="2035482" cy="333668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234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0A9D86C-04E8-1945-3EAE-712A1BAAE4F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C1C4FE5-644B-D9C0-C447-65E4F6AC0C92}"/>
              </a:ext>
            </a:extLst>
          </p:cNvPr>
          <p:cNvPicPr>
            <a:picLocks noChangeAspect="1"/>
          </p:cNvPicPr>
          <p:nvPr/>
        </p:nvPicPr>
        <p:blipFill>
          <a:blip r:embed="rId3"/>
          <a:srcRect t="64000" r="72325" b="6461"/>
          <a:stretch>
            <a:fillRect/>
          </a:stretch>
        </p:blipFill>
        <p:spPr>
          <a:xfrm>
            <a:off x="6356350" y="428496"/>
            <a:ext cx="5186380" cy="3359407"/>
          </a:xfrm>
          <a:prstGeom prst="rect">
            <a:avLst/>
          </a:prstGeom>
        </p:spPr>
      </p:pic>
      <p:sp>
        <p:nvSpPr>
          <p:cNvPr id="3" name="TextBox 2">
            <a:extLst>
              <a:ext uri="{FF2B5EF4-FFF2-40B4-BE49-F238E27FC236}">
                <a16:creationId xmlns:a16="http://schemas.microsoft.com/office/drawing/2014/main" id="{11DCBBB2-82DF-882A-D155-585200752F0D}"/>
              </a:ext>
            </a:extLst>
          </p:cNvPr>
          <p:cNvSpPr txBox="1"/>
          <p:nvPr/>
        </p:nvSpPr>
        <p:spPr>
          <a:xfrm>
            <a:off x="116514" y="342387"/>
            <a:ext cx="5788986" cy="4555093"/>
          </a:xfrm>
          <a:prstGeom prst="rect">
            <a:avLst/>
          </a:prstGeom>
          <a:noFill/>
        </p:spPr>
        <p:txBody>
          <a:bodyPr wrap="square" rtlCol="0">
            <a:spAutoFit/>
          </a:bodyPr>
          <a:lstStyle/>
          <a:p>
            <a:pPr marL="457200" indent="-457200">
              <a:buFont typeface="+mj-lt"/>
              <a:buAutoNum type="arabicPeriod" startAt="6"/>
            </a:pPr>
            <a:r>
              <a:rPr lang="en-GB" sz="2000" dirty="0">
                <a:solidFill>
                  <a:schemeClr val="bg1"/>
                </a:solidFill>
                <a:effectLst>
                  <a:glow rad="292100">
                    <a:schemeClr val="tx1"/>
                  </a:glow>
                </a:effectLst>
                <a:latin typeface="Kings Caslon Text" panose="02000503000000020003" pitchFamily="2" charset="0"/>
              </a:rPr>
              <a:t>Click on FREEZE to stop scanning.</a:t>
            </a:r>
          </a:p>
          <a:p>
            <a:pPr marL="457200" indent="-457200">
              <a:buFont typeface="+mj-lt"/>
              <a:buAutoNum type="arabicPeriod" startAt="6"/>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startAt="6"/>
            </a:pPr>
            <a:r>
              <a:rPr lang="en-GB" sz="2000" dirty="0">
                <a:solidFill>
                  <a:schemeClr val="bg1"/>
                </a:solidFill>
                <a:effectLst>
                  <a:glow rad="292100">
                    <a:schemeClr val="tx1"/>
                  </a:glow>
                </a:effectLst>
                <a:latin typeface="Kings Caslon Text" panose="02000503000000020003" pitchFamily="2" charset="0"/>
              </a:rPr>
              <a:t>Click on the recommended step size, this will give you the optimum image resolution in the Z range. </a:t>
            </a:r>
          </a:p>
          <a:p>
            <a:pPr marL="457200" indent="-457200">
              <a:buFont typeface="+mj-lt"/>
              <a:buAutoNum type="arabicPeriod" startAt="6"/>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startAt="6"/>
            </a:pPr>
            <a:r>
              <a:rPr lang="en-GB" sz="2000" dirty="0">
                <a:solidFill>
                  <a:schemeClr val="bg1"/>
                </a:solidFill>
                <a:effectLst>
                  <a:glow rad="292100">
                    <a:schemeClr val="tx1"/>
                  </a:glow>
                </a:effectLst>
                <a:latin typeface="Kings Caslon Text" panose="02000503000000020003" pitchFamily="2" charset="0"/>
              </a:rPr>
              <a:t>You have the option to manually change the step size by typing here. </a:t>
            </a:r>
            <a:r>
              <a:rPr lang="en-GB" sz="1500" dirty="0">
                <a:solidFill>
                  <a:schemeClr val="bg1"/>
                </a:solidFill>
                <a:effectLst>
                  <a:glow rad="292100">
                    <a:schemeClr val="tx1"/>
                  </a:glow>
                </a:effectLst>
                <a:latin typeface="Kings Caslon Text" panose="02000503000000020003" pitchFamily="2" charset="0"/>
              </a:rPr>
              <a:t>Longer distance (Under-sampling) between each step will result in fewer steps in total, fewer steps takes less time to image but you may miss out on information. Shorter distance (Oversampling) between each step will result in more steps in total, this will take longer to image, but you can use these extra information in 3D deconvolution on the workstations after imaging to increase your image resolution even further. </a:t>
            </a:r>
          </a:p>
          <a:p>
            <a:pPr marL="457200" indent="-457200">
              <a:buFont typeface="+mj-lt"/>
              <a:buAutoNum type="arabicPeriod" startAt="6"/>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startAt="6"/>
            </a:pPr>
            <a:r>
              <a:rPr lang="en-GB" sz="2000" dirty="0">
                <a:solidFill>
                  <a:schemeClr val="bg1"/>
                </a:solidFill>
                <a:effectLst>
                  <a:glow rad="292100">
                    <a:schemeClr val="tx1"/>
                  </a:glow>
                </a:effectLst>
                <a:latin typeface="Kings Caslon Text" panose="02000503000000020003" pitchFamily="2" charset="0"/>
              </a:rPr>
              <a:t>Click on ‘Run Now’ to take your Z-stack image.</a:t>
            </a:r>
          </a:p>
        </p:txBody>
      </p:sp>
      <p:cxnSp>
        <p:nvCxnSpPr>
          <p:cNvPr id="4" name="Straight Arrow Connector 3">
            <a:extLst>
              <a:ext uri="{FF2B5EF4-FFF2-40B4-BE49-F238E27FC236}">
                <a16:creationId xmlns:a16="http://schemas.microsoft.com/office/drawing/2014/main" id="{87B113D2-6E6E-D5EC-116B-E1F574A3DD6D}"/>
              </a:ext>
            </a:extLst>
          </p:cNvPr>
          <p:cNvCxnSpPr>
            <a:cxnSpLocks/>
          </p:cNvCxnSpPr>
          <p:nvPr/>
        </p:nvCxnSpPr>
        <p:spPr>
          <a:xfrm>
            <a:off x="5973285" y="1193800"/>
            <a:ext cx="1786415" cy="6858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05F7E73-734D-4B61-DE7B-247A4FB17837}"/>
              </a:ext>
            </a:extLst>
          </p:cNvPr>
          <p:cNvCxnSpPr>
            <a:cxnSpLocks/>
          </p:cNvCxnSpPr>
          <p:nvPr/>
        </p:nvCxnSpPr>
        <p:spPr>
          <a:xfrm flipV="1">
            <a:off x="5680075" y="2006600"/>
            <a:ext cx="1127125" cy="61333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F7A2BE2-D32D-2151-BCBD-97FA241B17AE}"/>
              </a:ext>
            </a:extLst>
          </p:cNvPr>
          <p:cNvPicPr>
            <a:picLocks noChangeAspect="1"/>
          </p:cNvPicPr>
          <p:nvPr/>
        </p:nvPicPr>
        <p:blipFill>
          <a:blip r:embed="rId4"/>
          <a:stretch>
            <a:fillRect/>
          </a:stretch>
        </p:blipFill>
        <p:spPr>
          <a:xfrm>
            <a:off x="6612416" y="3897680"/>
            <a:ext cx="4538184" cy="2692571"/>
          </a:xfrm>
          <a:prstGeom prst="rect">
            <a:avLst/>
          </a:prstGeom>
        </p:spPr>
      </p:pic>
    </p:spTree>
    <p:extLst>
      <p:ext uri="{BB962C8B-B14F-4D97-AF65-F5344CB8AC3E}">
        <p14:creationId xmlns:p14="http://schemas.microsoft.com/office/powerpoint/2010/main" val="3511326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237E8C4-75BB-B93A-F216-5F95E1E435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D166D6A-43D1-7F05-07D1-4912B1A1FADC}"/>
              </a:ext>
            </a:extLst>
          </p:cNvPr>
          <p:cNvPicPr>
            <a:picLocks noChangeAspect="1"/>
          </p:cNvPicPr>
          <p:nvPr/>
        </p:nvPicPr>
        <p:blipFill>
          <a:blip r:embed="rId3"/>
          <a:stretch>
            <a:fillRect/>
          </a:stretch>
        </p:blipFill>
        <p:spPr>
          <a:xfrm>
            <a:off x="1082059" y="390070"/>
            <a:ext cx="10027882" cy="6077860"/>
          </a:xfrm>
          <a:prstGeom prst="rect">
            <a:avLst/>
          </a:prstGeom>
        </p:spPr>
      </p:pic>
      <p:sp>
        <p:nvSpPr>
          <p:cNvPr id="3" name="TextBox 2">
            <a:extLst>
              <a:ext uri="{FF2B5EF4-FFF2-40B4-BE49-F238E27FC236}">
                <a16:creationId xmlns:a16="http://schemas.microsoft.com/office/drawing/2014/main" id="{3ADB8082-519F-D1C0-0484-D5A4AC8CE361}"/>
              </a:ext>
            </a:extLst>
          </p:cNvPr>
          <p:cNvSpPr txBox="1"/>
          <p:nvPr/>
        </p:nvSpPr>
        <p:spPr>
          <a:xfrm>
            <a:off x="4428978" y="1804317"/>
            <a:ext cx="3334044" cy="2554545"/>
          </a:xfrm>
          <a:prstGeom prst="rect">
            <a:avLst/>
          </a:prstGeom>
          <a:noFill/>
        </p:spPr>
        <p:txBody>
          <a:bodyPr wrap="square" rtlCol="0">
            <a:spAutoFit/>
          </a:bodyPr>
          <a:lstStyle/>
          <a:p>
            <a:r>
              <a:rPr lang="en-GB" sz="2000" dirty="0">
                <a:solidFill>
                  <a:schemeClr val="bg1"/>
                </a:solidFill>
                <a:effectLst>
                  <a:glow rad="292100">
                    <a:schemeClr val="tx1"/>
                  </a:glow>
                </a:effectLst>
              </a:rPr>
              <a:t>There are many methods to view a Z– stack image, this is the 3D view.</a:t>
            </a:r>
          </a:p>
          <a:p>
            <a:endParaRPr lang="en-GB" sz="2000" dirty="0">
              <a:solidFill>
                <a:schemeClr val="bg1"/>
              </a:solidFill>
              <a:effectLst>
                <a:glow rad="292100">
                  <a:schemeClr val="tx1"/>
                </a:glow>
              </a:effectLst>
            </a:endParaRPr>
          </a:p>
          <a:p>
            <a:r>
              <a:rPr lang="en-GB" sz="2000" dirty="0">
                <a:solidFill>
                  <a:schemeClr val="bg1"/>
                </a:solidFill>
                <a:effectLst>
                  <a:glow rad="292100">
                    <a:schemeClr val="tx1"/>
                  </a:glow>
                </a:effectLst>
              </a:rPr>
              <a:t>Please look through these options to the find the most suitable for you, you can do this on the workstations.</a:t>
            </a:r>
          </a:p>
        </p:txBody>
      </p:sp>
      <p:cxnSp>
        <p:nvCxnSpPr>
          <p:cNvPr id="4" name="Straight Arrow Connector 3">
            <a:extLst>
              <a:ext uri="{FF2B5EF4-FFF2-40B4-BE49-F238E27FC236}">
                <a16:creationId xmlns:a16="http://schemas.microsoft.com/office/drawing/2014/main" id="{18945455-C2EE-F23A-5FDA-60A5C1A2D740}"/>
              </a:ext>
            </a:extLst>
          </p:cNvPr>
          <p:cNvCxnSpPr>
            <a:cxnSpLocks/>
            <a:stCxn id="3" idx="0"/>
          </p:cNvCxnSpPr>
          <p:nvPr/>
        </p:nvCxnSpPr>
        <p:spPr>
          <a:xfrm flipH="1" flipV="1">
            <a:off x="5866228" y="970671"/>
            <a:ext cx="229772" cy="83364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378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1805CD6-EC92-CFEA-3700-5AAA9EADB50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7F69A14-CC0E-D2DF-1B35-7496699B6703}"/>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5" name="TextBox 4">
            <a:extLst>
              <a:ext uri="{FF2B5EF4-FFF2-40B4-BE49-F238E27FC236}">
                <a16:creationId xmlns:a16="http://schemas.microsoft.com/office/drawing/2014/main" id="{D8DEFB4F-5905-FEAB-9E4C-DC9D6F14D51E}"/>
              </a:ext>
            </a:extLst>
          </p:cNvPr>
          <p:cNvSpPr txBox="1"/>
          <p:nvPr/>
        </p:nvSpPr>
        <p:spPr>
          <a:xfrm>
            <a:off x="1807112" y="785969"/>
            <a:ext cx="8577776" cy="5286062"/>
          </a:xfrm>
          <a:prstGeom prst="rect">
            <a:avLst/>
          </a:prstGeom>
          <a:noFill/>
        </p:spPr>
        <p:txBody>
          <a:bodyPr wrap="square">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These are the common applications used to take images, they are found in ND Acquisition</a:t>
            </a:r>
          </a:p>
          <a:p>
            <a:pPr algn="ctr">
              <a:lnSpc>
                <a:spcPct val="150000"/>
              </a:lnSpc>
            </a:pPr>
            <a:endParaRPr lang="en-GB" sz="1800" dirty="0">
              <a:solidFill>
                <a:schemeClr val="bg1"/>
              </a:solidFill>
              <a:effectLst>
                <a:glow rad="292100">
                  <a:schemeClr val="tx1"/>
                </a:glow>
              </a:effectLst>
              <a:latin typeface="Kings Caslon Text" panose="02000503000000020003" pitchFamily="2" charset="0"/>
            </a:endParaRP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Single 2D Image</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Z – stack 3D Image</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Large Image</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XY Positions</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Timelapse</a:t>
            </a:r>
          </a:p>
        </p:txBody>
      </p:sp>
    </p:spTree>
    <p:extLst>
      <p:ext uri="{BB962C8B-B14F-4D97-AF65-F5344CB8AC3E}">
        <p14:creationId xmlns:p14="http://schemas.microsoft.com/office/powerpoint/2010/main" val="865926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1123ED6-2168-534E-564F-CB7E014EF5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56E1AD-A457-7397-0391-6B76DAE1ABC2}"/>
              </a:ext>
            </a:extLst>
          </p:cNvPr>
          <p:cNvPicPr>
            <a:picLocks noChangeAspect="1"/>
          </p:cNvPicPr>
          <p:nvPr/>
        </p:nvPicPr>
        <p:blipFill rotWithShape="1">
          <a:blip r:embed="rId4"/>
          <a:srcRect l="1794" t="44679" r="73465" b="29215"/>
          <a:stretch/>
        </p:blipFill>
        <p:spPr>
          <a:xfrm>
            <a:off x="5080000" y="1983658"/>
            <a:ext cx="6604000" cy="4355304"/>
          </a:xfrm>
          <a:prstGeom prst="rect">
            <a:avLst/>
          </a:prstGeom>
          <a:noFill/>
        </p:spPr>
      </p:pic>
      <p:pic>
        <p:nvPicPr>
          <p:cNvPr id="3" name="Picture 2">
            <a:extLst>
              <a:ext uri="{FF2B5EF4-FFF2-40B4-BE49-F238E27FC236}">
                <a16:creationId xmlns:a16="http://schemas.microsoft.com/office/drawing/2014/main" id="{3A06925D-8DDF-C851-2F66-FE49E15EFB75}"/>
              </a:ext>
            </a:extLst>
          </p:cNvPr>
          <p:cNvPicPr>
            <a:picLocks noChangeAspect="1"/>
          </p:cNvPicPr>
          <p:nvPr/>
        </p:nvPicPr>
        <p:blipFill>
          <a:blip r:embed="rId5"/>
          <a:stretch>
            <a:fillRect/>
          </a:stretch>
        </p:blipFill>
        <p:spPr>
          <a:xfrm>
            <a:off x="508000" y="379615"/>
            <a:ext cx="4165600" cy="2927491"/>
          </a:xfrm>
          <a:prstGeom prst="rect">
            <a:avLst/>
          </a:prstGeom>
          <a:noFill/>
        </p:spPr>
      </p:pic>
      <p:sp>
        <p:nvSpPr>
          <p:cNvPr id="4" name="TextBox 3">
            <a:extLst>
              <a:ext uri="{FF2B5EF4-FFF2-40B4-BE49-F238E27FC236}">
                <a16:creationId xmlns:a16="http://schemas.microsoft.com/office/drawing/2014/main" id="{938A02D9-7E83-7A13-3FDF-5319574A0ADC}"/>
              </a:ext>
            </a:extLst>
          </p:cNvPr>
          <p:cNvSpPr txBox="1"/>
          <p:nvPr/>
        </p:nvSpPr>
        <p:spPr>
          <a:xfrm>
            <a:off x="5080000" y="448958"/>
            <a:ext cx="6604000" cy="1015663"/>
          </a:xfrm>
          <a:prstGeom prst="rect">
            <a:avLst/>
          </a:prstGeom>
          <a:noFill/>
        </p:spPr>
        <p:txBody>
          <a:bodyPr wrap="square" rtlCol="0">
            <a:spAutoFit/>
          </a:bodyPr>
          <a:lstStyle/>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Click on LIVE and focus on your sample (especially after doing a Z-stack), your live view will be the centre of your large image, this is a diagram of a 2 by 2 large image.</a:t>
            </a:r>
          </a:p>
        </p:txBody>
      </p:sp>
      <p:cxnSp>
        <p:nvCxnSpPr>
          <p:cNvPr id="5" name="Straight Arrow Connector 4">
            <a:extLst>
              <a:ext uri="{FF2B5EF4-FFF2-40B4-BE49-F238E27FC236}">
                <a16:creationId xmlns:a16="http://schemas.microsoft.com/office/drawing/2014/main" id="{8573F8A6-6759-A1F0-F6BA-FE4F5107A7D6}"/>
              </a:ext>
            </a:extLst>
          </p:cNvPr>
          <p:cNvCxnSpPr>
            <a:cxnSpLocks/>
            <a:endCxn id="3" idx="3"/>
          </p:cNvCxnSpPr>
          <p:nvPr/>
        </p:nvCxnSpPr>
        <p:spPr>
          <a:xfrm flipH="1">
            <a:off x="4673600" y="1308100"/>
            <a:ext cx="812800" cy="53526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C314824-0B30-4C57-3719-1CBB16257913}"/>
              </a:ext>
            </a:extLst>
          </p:cNvPr>
          <p:cNvSpPr txBox="1"/>
          <p:nvPr/>
        </p:nvSpPr>
        <p:spPr>
          <a:xfrm>
            <a:off x="508000" y="3856678"/>
            <a:ext cx="4064000" cy="1938992"/>
          </a:xfrm>
          <a:prstGeom prst="rect">
            <a:avLst/>
          </a:prstGeom>
          <a:noFill/>
        </p:spPr>
        <p:txBody>
          <a:bodyPr wrap="square" rtlCol="0">
            <a:spAutoFit/>
          </a:bodyPr>
          <a:lstStyle/>
          <a:p>
            <a:pPr marL="457200" indent="-457200">
              <a:buFont typeface="+mj-lt"/>
              <a:buAutoNum type="arabicPeriod" startAt="2"/>
            </a:pPr>
            <a:r>
              <a:rPr lang="en-GB" sz="2000" dirty="0">
                <a:solidFill>
                  <a:schemeClr val="bg1"/>
                </a:solidFill>
                <a:effectLst>
                  <a:glow rad="292100">
                    <a:schemeClr val="tx1"/>
                  </a:glow>
                </a:effectLst>
                <a:latin typeface="Kings Caslon Text" panose="02000503000000020003" pitchFamily="2" charset="0"/>
              </a:rPr>
              <a:t>Tick on ‘Large Image’ and ‘Channels’ tabs, make sure the Large Image tab is on the left hand side of the Channels tab, you and click and drag these tabs to re-order them. </a:t>
            </a:r>
          </a:p>
        </p:txBody>
      </p:sp>
      <p:cxnSp>
        <p:nvCxnSpPr>
          <p:cNvPr id="7" name="Straight Arrow Connector 6">
            <a:extLst>
              <a:ext uri="{FF2B5EF4-FFF2-40B4-BE49-F238E27FC236}">
                <a16:creationId xmlns:a16="http://schemas.microsoft.com/office/drawing/2014/main" id="{266C2D11-AF2B-BDD7-A2D2-AE130D427A32}"/>
              </a:ext>
            </a:extLst>
          </p:cNvPr>
          <p:cNvCxnSpPr>
            <a:cxnSpLocks/>
          </p:cNvCxnSpPr>
          <p:nvPr/>
        </p:nvCxnSpPr>
        <p:spPr>
          <a:xfrm flipV="1">
            <a:off x="3771900" y="2286000"/>
            <a:ext cx="2959100" cy="176150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2453B88-FFA8-5409-1D55-99B3C566B39B}"/>
              </a:ext>
            </a:extLst>
          </p:cNvPr>
          <p:cNvCxnSpPr>
            <a:cxnSpLocks/>
          </p:cNvCxnSpPr>
          <p:nvPr/>
        </p:nvCxnSpPr>
        <p:spPr>
          <a:xfrm flipV="1">
            <a:off x="4330700" y="2286000"/>
            <a:ext cx="3708400" cy="20672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568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66F4347-41CE-F927-7BC0-2C4495EAE7A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94570E3-7F1D-8FC9-5CB5-4B42DE797C0C}"/>
              </a:ext>
            </a:extLst>
          </p:cNvPr>
          <p:cNvSpPr txBox="1"/>
          <p:nvPr/>
        </p:nvSpPr>
        <p:spPr>
          <a:xfrm>
            <a:off x="365334" y="1052277"/>
            <a:ext cx="3965366" cy="4401205"/>
          </a:xfrm>
          <a:prstGeom prst="rect">
            <a:avLst/>
          </a:prstGeom>
          <a:noFill/>
        </p:spPr>
        <p:txBody>
          <a:bodyPr wrap="square" rtlCol="0">
            <a:spAutoFit/>
          </a:bodyPr>
          <a:lstStyle/>
          <a:p>
            <a:pPr marL="457200" indent="-457200">
              <a:buFont typeface="+mj-lt"/>
              <a:buAutoNum type="arabicPeriod" startAt="3"/>
            </a:pPr>
            <a:r>
              <a:rPr lang="en-GB" sz="2000" dirty="0">
                <a:solidFill>
                  <a:schemeClr val="bg1"/>
                </a:solidFill>
                <a:effectLst>
                  <a:glow rad="292100">
                    <a:schemeClr val="tx1"/>
                  </a:glow>
                </a:effectLst>
                <a:latin typeface="Kings Caslon Text" panose="02000503000000020003" pitchFamily="2" charset="0"/>
              </a:rPr>
              <a:t>Enter in the Scan Area, how many fields of view you need in the X and Y axes, respectively.</a:t>
            </a:r>
          </a:p>
          <a:p>
            <a:pPr marL="457200" indent="-457200">
              <a:buFont typeface="+mj-lt"/>
              <a:buAutoNum type="arabicPeriod" startAt="3"/>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startAt="3"/>
            </a:pPr>
            <a:r>
              <a:rPr lang="en-GB" sz="2000" dirty="0">
                <a:solidFill>
                  <a:schemeClr val="bg1"/>
                </a:solidFill>
                <a:effectLst>
                  <a:glow rad="292100">
                    <a:schemeClr val="tx1"/>
                  </a:glow>
                </a:effectLst>
                <a:latin typeface="Kings Caslon Text" panose="02000503000000020003" pitchFamily="2" charset="0"/>
              </a:rPr>
              <a:t>Be mindful where you are on your coverslip, make sure you’re not at the edge.</a:t>
            </a:r>
          </a:p>
          <a:p>
            <a:pPr marL="457200" indent="-457200">
              <a:buFont typeface="+mj-lt"/>
              <a:buAutoNum type="arabicPeriod" startAt="3"/>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startAt="3"/>
            </a:pPr>
            <a:r>
              <a:rPr lang="en-GB" sz="2000" dirty="0">
                <a:solidFill>
                  <a:schemeClr val="bg1"/>
                </a:solidFill>
                <a:effectLst>
                  <a:glow rad="292100">
                    <a:schemeClr val="tx1"/>
                  </a:glow>
                </a:effectLst>
                <a:latin typeface="Kings Caslon Text" panose="02000503000000020003" pitchFamily="2" charset="0"/>
              </a:rPr>
              <a:t>If you want to stitch up your large image, you need 15% overlap minimum.</a:t>
            </a:r>
          </a:p>
          <a:p>
            <a:pPr marL="457200" indent="-457200">
              <a:buFont typeface="+mj-lt"/>
              <a:buAutoNum type="arabicPeriod" startAt="3"/>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startAt="3"/>
            </a:pPr>
            <a:r>
              <a:rPr lang="en-GB" sz="2000" dirty="0">
                <a:solidFill>
                  <a:schemeClr val="bg1"/>
                </a:solidFill>
                <a:effectLst>
                  <a:glow rad="292100">
                    <a:schemeClr val="tx1"/>
                  </a:glow>
                </a:effectLst>
                <a:latin typeface="Kings Caslon Text" panose="02000503000000020003" pitchFamily="2" charset="0"/>
              </a:rPr>
              <a:t>Click on ‘Run Now’ to take your Large Image.</a:t>
            </a:r>
          </a:p>
        </p:txBody>
      </p:sp>
      <p:pic>
        <p:nvPicPr>
          <p:cNvPr id="10" name="Picture 9">
            <a:extLst>
              <a:ext uri="{FF2B5EF4-FFF2-40B4-BE49-F238E27FC236}">
                <a16:creationId xmlns:a16="http://schemas.microsoft.com/office/drawing/2014/main" id="{082F1038-33B9-5AC5-4CD1-5A7A84493475}"/>
              </a:ext>
            </a:extLst>
          </p:cNvPr>
          <p:cNvPicPr>
            <a:picLocks noChangeAspect="1"/>
          </p:cNvPicPr>
          <p:nvPr/>
        </p:nvPicPr>
        <p:blipFill rotWithShape="1">
          <a:blip r:embed="rId4"/>
          <a:srcRect l="1243" t="47714" r="78583" b="27770"/>
          <a:stretch/>
        </p:blipFill>
        <p:spPr>
          <a:xfrm>
            <a:off x="4563102" y="946150"/>
            <a:ext cx="7263564" cy="4965700"/>
          </a:xfrm>
          <a:prstGeom prst="rect">
            <a:avLst/>
          </a:prstGeom>
        </p:spPr>
      </p:pic>
      <p:cxnSp>
        <p:nvCxnSpPr>
          <p:cNvPr id="11" name="Straight Arrow Connector 10">
            <a:extLst>
              <a:ext uri="{FF2B5EF4-FFF2-40B4-BE49-F238E27FC236}">
                <a16:creationId xmlns:a16="http://schemas.microsoft.com/office/drawing/2014/main" id="{019B754F-F283-97B6-6481-8628D4B6DD3E}"/>
              </a:ext>
            </a:extLst>
          </p:cNvPr>
          <p:cNvCxnSpPr>
            <a:cxnSpLocks/>
          </p:cNvCxnSpPr>
          <p:nvPr/>
        </p:nvCxnSpPr>
        <p:spPr>
          <a:xfrm flipV="1">
            <a:off x="4330700" y="1674055"/>
            <a:ext cx="719602" cy="21101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54AC653-8ABF-DAA6-EAEC-502CF4F90517}"/>
              </a:ext>
            </a:extLst>
          </p:cNvPr>
          <p:cNvCxnSpPr>
            <a:cxnSpLocks/>
          </p:cNvCxnSpPr>
          <p:nvPr/>
        </p:nvCxnSpPr>
        <p:spPr>
          <a:xfrm flipV="1">
            <a:off x="3810000" y="2912012"/>
            <a:ext cx="2464191" cy="10503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985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F36C47B-61C3-6319-FEA6-EA96ABAE608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FB0B073-5D13-2C4E-C2DD-3D9FF5F96E6C}"/>
              </a:ext>
            </a:extLst>
          </p:cNvPr>
          <p:cNvPicPr>
            <a:picLocks noChangeAspect="1"/>
          </p:cNvPicPr>
          <p:nvPr/>
        </p:nvPicPr>
        <p:blipFill>
          <a:blip r:embed="rId4"/>
          <a:srcRect l="23644" r="30505" b="9862"/>
          <a:stretch>
            <a:fillRect/>
          </a:stretch>
        </p:blipFill>
        <p:spPr>
          <a:xfrm>
            <a:off x="3249637" y="391500"/>
            <a:ext cx="4951828" cy="5475900"/>
          </a:xfrm>
          <a:prstGeom prst="rect">
            <a:avLst/>
          </a:prstGeom>
        </p:spPr>
      </p:pic>
      <p:sp>
        <p:nvSpPr>
          <p:cNvPr id="3" name="TextBox 2">
            <a:extLst>
              <a:ext uri="{FF2B5EF4-FFF2-40B4-BE49-F238E27FC236}">
                <a16:creationId xmlns:a16="http://schemas.microsoft.com/office/drawing/2014/main" id="{B4BBE6BF-F410-6F9C-3E5E-CDF8D19CE5DB}"/>
              </a:ext>
            </a:extLst>
          </p:cNvPr>
          <p:cNvSpPr txBox="1"/>
          <p:nvPr/>
        </p:nvSpPr>
        <p:spPr>
          <a:xfrm>
            <a:off x="3778250" y="1756272"/>
            <a:ext cx="3524250" cy="1938992"/>
          </a:xfrm>
          <a:prstGeom prst="rect">
            <a:avLst/>
          </a:prstGeom>
          <a:noFill/>
        </p:spPr>
        <p:txBody>
          <a:bodyPr wrap="square" rtlCol="0">
            <a:spAutoFit/>
          </a:bodyPr>
          <a:lstStyle/>
          <a:p>
            <a:pPr marL="457200" indent="-457200">
              <a:buFont typeface="+mj-lt"/>
              <a:buAutoNum type="arabicPeriod" startAt="6"/>
            </a:pPr>
            <a:r>
              <a:rPr lang="en-GB" sz="2000" dirty="0">
                <a:solidFill>
                  <a:schemeClr val="bg1"/>
                </a:solidFill>
                <a:effectLst>
                  <a:glow rad="292100">
                    <a:schemeClr val="tx1"/>
                  </a:glow>
                </a:effectLst>
                <a:latin typeface="Kings Caslon Text" panose="02000503000000020003" pitchFamily="2" charset="0"/>
              </a:rPr>
              <a:t>Click on this to see your entire stitched up image.</a:t>
            </a:r>
          </a:p>
          <a:p>
            <a:pPr marL="457200" indent="-457200">
              <a:buFont typeface="+mj-lt"/>
              <a:buAutoNum type="arabicPeriod" startAt="6"/>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startAt="6"/>
            </a:pPr>
            <a:r>
              <a:rPr lang="en-GB" sz="2000" dirty="0">
                <a:solidFill>
                  <a:schemeClr val="bg1"/>
                </a:solidFill>
                <a:effectLst>
                  <a:glow rad="292100">
                    <a:schemeClr val="tx1"/>
                  </a:glow>
                </a:effectLst>
                <a:latin typeface="Kings Caslon Text" panose="02000503000000020003" pitchFamily="2" charset="0"/>
              </a:rPr>
              <a:t>Make sure to check the stitching for errors such as misalignment and doubling.</a:t>
            </a:r>
          </a:p>
        </p:txBody>
      </p:sp>
      <p:cxnSp>
        <p:nvCxnSpPr>
          <p:cNvPr id="4" name="Straight Arrow Connector 3">
            <a:extLst>
              <a:ext uri="{FF2B5EF4-FFF2-40B4-BE49-F238E27FC236}">
                <a16:creationId xmlns:a16="http://schemas.microsoft.com/office/drawing/2014/main" id="{3FF227AE-6391-02CF-AFE3-381A0B37B351}"/>
              </a:ext>
            </a:extLst>
          </p:cNvPr>
          <p:cNvCxnSpPr>
            <a:cxnSpLocks/>
          </p:cNvCxnSpPr>
          <p:nvPr/>
        </p:nvCxnSpPr>
        <p:spPr>
          <a:xfrm flipV="1">
            <a:off x="5514975" y="990600"/>
            <a:ext cx="1762125" cy="72757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466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7DBC17A-97CC-D654-30A5-5F7D1CBBE35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B1F7D72-9014-ADEC-16F0-D0BEDB6C705C}"/>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2" name="TextBox 1">
            <a:extLst>
              <a:ext uri="{FF2B5EF4-FFF2-40B4-BE49-F238E27FC236}">
                <a16:creationId xmlns:a16="http://schemas.microsoft.com/office/drawing/2014/main" id="{A240F596-FD04-E3D3-8A70-8F55C5BE61D7}"/>
              </a:ext>
            </a:extLst>
          </p:cNvPr>
          <p:cNvSpPr txBox="1"/>
          <p:nvPr/>
        </p:nvSpPr>
        <p:spPr>
          <a:xfrm>
            <a:off x="100759" y="117815"/>
            <a:ext cx="11977884" cy="1137376"/>
          </a:xfrm>
          <a:prstGeom prst="rect">
            <a:avLst/>
          </a:prstGeom>
          <a:noFill/>
        </p:spPr>
        <p:txBody>
          <a:bodyPr wrap="square" rtlCol="0">
            <a:spAutoFit/>
          </a:bodyPr>
          <a:lstStyle/>
          <a:p>
            <a:pPr algn="ctr">
              <a:lnSpc>
                <a:spcPct val="150000"/>
              </a:lnSpc>
            </a:pPr>
            <a:r>
              <a:rPr lang="en-GB" sz="5000" dirty="0">
                <a:solidFill>
                  <a:schemeClr val="bg1"/>
                </a:solidFill>
                <a:effectLst>
                  <a:glow rad="292100">
                    <a:schemeClr val="tx1"/>
                  </a:glow>
                </a:effectLst>
                <a:latin typeface="Kings Caslon Text" panose="02000503000000020003" pitchFamily="2" charset="0"/>
              </a:rPr>
              <a:t>STEP BY STEP INSTRUCTIONS</a:t>
            </a:r>
          </a:p>
        </p:txBody>
      </p:sp>
      <p:sp>
        <p:nvSpPr>
          <p:cNvPr id="3" name="TextBox 2">
            <a:extLst>
              <a:ext uri="{FF2B5EF4-FFF2-40B4-BE49-F238E27FC236}">
                <a16:creationId xmlns:a16="http://schemas.microsoft.com/office/drawing/2014/main" id="{A8E85D82-3A3F-3454-C587-5C1562C2A9C0}"/>
              </a:ext>
            </a:extLst>
          </p:cNvPr>
          <p:cNvSpPr txBox="1"/>
          <p:nvPr/>
        </p:nvSpPr>
        <p:spPr>
          <a:xfrm>
            <a:off x="47515" y="1711405"/>
            <a:ext cx="12150437" cy="3485570"/>
          </a:xfrm>
          <a:prstGeom prst="rect">
            <a:avLst/>
          </a:prstGeom>
          <a:noFill/>
        </p:spPr>
        <p:txBody>
          <a:bodyPr wrap="square" lIns="91440" tIns="45720" rIns="91440" bIns="45720" rtlCol="0" anchor="t">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STEP 3</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See Your Sample On PC Screen</a:t>
            </a: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p:txBody>
      </p:sp>
    </p:spTree>
    <p:extLst>
      <p:ext uri="{BB962C8B-B14F-4D97-AF65-F5344CB8AC3E}">
        <p14:creationId xmlns:p14="http://schemas.microsoft.com/office/powerpoint/2010/main" val="3257732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5341D48-1847-DDBB-4927-CE7AA578E7A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B8F67FF-57B1-D692-83BA-CC69546A5B64}"/>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5" name="TextBox 4">
            <a:extLst>
              <a:ext uri="{FF2B5EF4-FFF2-40B4-BE49-F238E27FC236}">
                <a16:creationId xmlns:a16="http://schemas.microsoft.com/office/drawing/2014/main" id="{C7BB4377-5EF9-D91A-2643-123D5B75798D}"/>
              </a:ext>
            </a:extLst>
          </p:cNvPr>
          <p:cNvSpPr txBox="1"/>
          <p:nvPr/>
        </p:nvSpPr>
        <p:spPr>
          <a:xfrm>
            <a:off x="1807112" y="785969"/>
            <a:ext cx="8577776" cy="5286062"/>
          </a:xfrm>
          <a:prstGeom prst="rect">
            <a:avLst/>
          </a:prstGeom>
          <a:noFill/>
          <a:effectLst>
            <a:glow rad="127000">
              <a:schemeClr val="bg1"/>
            </a:glow>
          </a:effectLst>
        </p:spPr>
        <p:txBody>
          <a:bodyPr wrap="square">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These are the common applications used to take images, they are found in ND Acquisition</a:t>
            </a:r>
          </a:p>
          <a:p>
            <a:pPr algn="ctr">
              <a:lnSpc>
                <a:spcPct val="150000"/>
              </a:lnSpc>
            </a:pPr>
            <a:endParaRPr lang="en-GB" sz="1800" dirty="0">
              <a:solidFill>
                <a:schemeClr val="bg1"/>
              </a:solidFill>
              <a:effectLst>
                <a:glow rad="292100">
                  <a:schemeClr val="tx1"/>
                </a:glow>
              </a:effectLst>
              <a:latin typeface="Kings Caslon Text" panose="02000503000000020003" pitchFamily="2" charset="0"/>
            </a:endParaRP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Single 2D Image</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Z – stack 3D Image</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Large Image</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XY Positions</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Timelapse</a:t>
            </a:r>
          </a:p>
        </p:txBody>
      </p:sp>
    </p:spTree>
    <p:extLst>
      <p:ext uri="{BB962C8B-B14F-4D97-AF65-F5344CB8AC3E}">
        <p14:creationId xmlns:p14="http://schemas.microsoft.com/office/powerpoint/2010/main" val="3533989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A61ADCA-0AE4-3FA8-9E19-3A1EA4E236E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A29D623-DF1A-269F-D5A5-D2628649E5D9}"/>
              </a:ext>
            </a:extLst>
          </p:cNvPr>
          <p:cNvPicPr>
            <a:picLocks noChangeAspect="1"/>
          </p:cNvPicPr>
          <p:nvPr/>
        </p:nvPicPr>
        <p:blipFill rotWithShape="1">
          <a:blip r:embed="rId3"/>
          <a:srcRect l="1608" t="43509" r="61026" b="12514"/>
          <a:stretch/>
        </p:blipFill>
        <p:spPr>
          <a:xfrm>
            <a:off x="461395" y="1057442"/>
            <a:ext cx="6448258" cy="4743115"/>
          </a:xfrm>
          <a:prstGeom prst="rect">
            <a:avLst/>
          </a:prstGeom>
          <a:noFill/>
        </p:spPr>
      </p:pic>
      <p:sp>
        <p:nvSpPr>
          <p:cNvPr id="3" name="TextBox 2">
            <a:extLst>
              <a:ext uri="{FF2B5EF4-FFF2-40B4-BE49-F238E27FC236}">
                <a16:creationId xmlns:a16="http://schemas.microsoft.com/office/drawing/2014/main" id="{B0B234BC-8724-58DC-42C3-D238F98D1D89}"/>
              </a:ext>
            </a:extLst>
          </p:cNvPr>
          <p:cNvSpPr txBox="1"/>
          <p:nvPr/>
        </p:nvSpPr>
        <p:spPr>
          <a:xfrm>
            <a:off x="7371048" y="1071282"/>
            <a:ext cx="4648684" cy="5632311"/>
          </a:xfrm>
          <a:prstGeom prst="rect">
            <a:avLst/>
          </a:prstGeom>
          <a:noFill/>
        </p:spPr>
        <p:txBody>
          <a:bodyPr wrap="square" rtlCol="0">
            <a:spAutoFit/>
          </a:bodyPr>
          <a:lstStyle/>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Tick on the XY tab and click on ‘Include Z’, also tick on the channels tab.</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Click on LIVE and focus on your sample, move to a field of view you want to image. Click ‘Add’ to set this XY position.</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Move to another field of view, be  mindful where you are on your coverslip, focus again if you need to and add this position. </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Repeat for as many positions as you require on the same coverslip and press ‘Run Now’ to take images at multiple XY positions. </a:t>
            </a:r>
          </a:p>
        </p:txBody>
      </p:sp>
      <p:cxnSp>
        <p:nvCxnSpPr>
          <p:cNvPr id="4" name="Straight Arrow Connector 3">
            <a:extLst>
              <a:ext uri="{FF2B5EF4-FFF2-40B4-BE49-F238E27FC236}">
                <a16:creationId xmlns:a16="http://schemas.microsoft.com/office/drawing/2014/main" id="{2D0C1972-ED1C-B935-27F3-073D127EBA17}"/>
              </a:ext>
            </a:extLst>
          </p:cNvPr>
          <p:cNvCxnSpPr>
            <a:cxnSpLocks/>
          </p:cNvCxnSpPr>
          <p:nvPr/>
        </p:nvCxnSpPr>
        <p:spPr>
          <a:xfrm flipH="1">
            <a:off x="850900" y="1581891"/>
            <a:ext cx="6926548" cy="142800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70A960E5-5ED3-47AB-3DA6-3C153BEB04C0}"/>
              </a:ext>
            </a:extLst>
          </p:cNvPr>
          <p:cNvCxnSpPr>
            <a:cxnSpLocks/>
          </p:cNvCxnSpPr>
          <p:nvPr/>
        </p:nvCxnSpPr>
        <p:spPr>
          <a:xfrm flipH="1">
            <a:off x="1485900" y="1193800"/>
            <a:ext cx="5740400"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CE31828-7076-5B68-EC73-CCB92A3431B8}"/>
              </a:ext>
            </a:extLst>
          </p:cNvPr>
          <p:cNvCxnSpPr>
            <a:cxnSpLocks/>
          </p:cNvCxnSpPr>
          <p:nvPr/>
        </p:nvCxnSpPr>
        <p:spPr>
          <a:xfrm flipH="1" flipV="1">
            <a:off x="3365500" y="1413644"/>
            <a:ext cx="4411948" cy="125335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19B1C56-A205-E01F-C763-5A106974F441}"/>
              </a:ext>
            </a:extLst>
          </p:cNvPr>
          <p:cNvCxnSpPr>
            <a:cxnSpLocks/>
          </p:cNvCxnSpPr>
          <p:nvPr/>
        </p:nvCxnSpPr>
        <p:spPr>
          <a:xfrm flipH="1" flipV="1">
            <a:off x="5571474" y="4445000"/>
            <a:ext cx="2205974" cy="171175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A4195DA-D9B9-17D0-7399-5317F9C3B894}"/>
              </a:ext>
            </a:extLst>
          </p:cNvPr>
          <p:cNvCxnSpPr>
            <a:cxnSpLocks/>
          </p:cNvCxnSpPr>
          <p:nvPr/>
        </p:nvCxnSpPr>
        <p:spPr>
          <a:xfrm flipH="1" flipV="1">
            <a:off x="5110079" y="4445000"/>
            <a:ext cx="2667369" cy="171175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011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5333FEF-51CD-39CE-20F1-CD85EB39602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91C14D1-01CF-7BFA-9043-2487B88EFDCE}"/>
              </a:ext>
            </a:extLst>
          </p:cNvPr>
          <p:cNvPicPr>
            <a:picLocks noChangeAspect="1"/>
          </p:cNvPicPr>
          <p:nvPr/>
        </p:nvPicPr>
        <p:blipFill rotWithShape="1">
          <a:blip r:embed="rId3"/>
          <a:srcRect l="1608" t="43509" r="73356" b="29881"/>
          <a:stretch>
            <a:fillRect/>
          </a:stretch>
        </p:blipFill>
        <p:spPr>
          <a:xfrm>
            <a:off x="461395" y="1057442"/>
            <a:ext cx="7592563" cy="5043555"/>
          </a:xfrm>
          <a:prstGeom prst="rect">
            <a:avLst/>
          </a:prstGeom>
        </p:spPr>
      </p:pic>
      <p:sp>
        <p:nvSpPr>
          <p:cNvPr id="3" name="TextBox 2">
            <a:extLst>
              <a:ext uri="{FF2B5EF4-FFF2-40B4-BE49-F238E27FC236}">
                <a16:creationId xmlns:a16="http://schemas.microsoft.com/office/drawing/2014/main" id="{AACF22E4-909D-6306-40C8-0E32D549D9BB}"/>
              </a:ext>
            </a:extLst>
          </p:cNvPr>
          <p:cNvSpPr txBox="1"/>
          <p:nvPr/>
        </p:nvSpPr>
        <p:spPr>
          <a:xfrm>
            <a:off x="8353761" y="1686215"/>
            <a:ext cx="3676647" cy="3485570"/>
          </a:xfrm>
          <a:prstGeom prst="rect">
            <a:avLst/>
          </a:prstGeom>
          <a:noFill/>
          <a:effectLst>
            <a:glow rad="127000">
              <a:schemeClr val="bg1"/>
            </a:glow>
          </a:effectLst>
        </p:spPr>
        <p:txBody>
          <a:bodyPr wrap="square">
            <a:spAutoFit/>
          </a:bodyPr>
          <a:lstStyle/>
          <a:p>
            <a:pPr algn="ctr">
              <a:lnSpc>
                <a:spcPct val="150000"/>
              </a:lnSpc>
            </a:pPr>
            <a:r>
              <a:rPr lang="en-GB" sz="3000" dirty="0">
                <a:solidFill>
                  <a:srgbClr val="FF0000"/>
                </a:solidFill>
                <a:effectLst>
                  <a:glow rad="292100">
                    <a:srgbClr val="FFFF00"/>
                  </a:glow>
                </a:effectLst>
                <a:latin typeface="Kings Caslon Text" panose="02000503000000020003" pitchFamily="2" charset="0"/>
              </a:rPr>
              <a:t>ALWAYS REMOVE ALL POSITIONS AS SOON AS YOU’RE DONE IMAGING THEM.</a:t>
            </a:r>
          </a:p>
        </p:txBody>
      </p:sp>
      <p:cxnSp>
        <p:nvCxnSpPr>
          <p:cNvPr id="4" name="Straight Arrow Connector 3">
            <a:extLst>
              <a:ext uri="{FF2B5EF4-FFF2-40B4-BE49-F238E27FC236}">
                <a16:creationId xmlns:a16="http://schemas.microsoft.com/office/drawing/2014/main" id="{6BD8E7AA-9689-0691-2F9B-A682E3F383FB}"/>
              </a:ext>
            </a:extLst>
          </p:cNvPr>
          <p:cNvCxnSpPr>
            <a:cxnSpLocks/>
          </p:cNvCxnSpPr>
          <p:nvPr/>
        </p:nvCxnSpPr>
        <p:spPr>
          <a:xfrm flipH="1" flipV="1">
            <a:off x="7901937" y="1843790"/>
            <a:ext cx="451824" cy="23984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907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A85A34E-2F92-69FE-D702-3F8AE66D745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CC99687-C0E3-309C-D4BF-D152C657EF2D}"/>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5" name="TextBox 4">
            <a:extLst>
              <a:ext uri="{FF2B5EF4-FFF2-40B4-BE49-F238E27FC236}">
                <a16:creationId xmlns:a16="http://schemas.microsoft.com/office/drawing/2014/main" id="{564E67FC-1673-7A3B-530B-CF5739FA5331}"/>
              </a:ext>
            </a:extLst>
          </p:cNvPr>
          <p:cNvSpPr txBox="1"/>
          <p:nvPr/>
        </p:nvSpPr>
        <p:spPr>
          <a:xfrm>
            <a:off x="1807112" y="785969"/>
            <a:ext cx="8577776" cy="5286062"/>
          </a:xfrm>
          <a:prstGeom prst="rect">
            <a:avLst/>
          </a:prstGeom>
          <a:noFill/>
          <a:effectLst>
            <a:glow rad="127000">
              <a:schemeClr val="tx1">
                <a:lumMod val="50000"/>
                <a:lumOff val="50000"/>
              </a:schemeClr>
            </a:glow>
          </a:effectLst>
        </p:spPr>
        <p:txBody>
          <a:bodyPr wrap="square">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These are the common applications used to take images, they are found in ND Acquisition</a:t>
            </a:r>
          </a:p>
          <a:p>
            <a:pPr algn="ctr">
              <a:lnSpc>
                <a:spcPct val="150000"/>
              </a:lnSpc>
            </a:pPr>
            <a:endParaRPr lang="en-GB" sz="1800" dirty="0">
              <a:solidFill>
                <a:schemeClr val="bg1"/>
              </a:solidFill>
              <a:effectLst>
                <a:glow rad="292100">
                  <a:schemeClr val="tx1"/>
                </a:glow>
              </a:effectLst>
              <a:latin typeface="Kings Caslon Text" panose="02000503000000020003" pitchFamily="2" charset="0"/>
            </a:endParaRP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Single 2D Image</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Z – stack 3D Image</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Large Image</a:t>
            </a:r>
          </a:p>
          <a:p>
            <a:pPr algn="ctr">
              <a:lnSpc>
                <a:spcPct val="150000"/>
              </a:lnSpc>
            </a:pPr>
            <a:r>
              <a:rPr lang="en-GB" sz="3000" dirty="0">
                <a:solidFill>
                  <a:schemeClr val="tx1">
                    <a:lumMod val="50000"/>
                    <a:lumOff val="50000"/>
                  </a:schemeClr>
                </a:solidFill>
                <a:effectLst>
                  <a:glow rad="292100">
                    <a:schemeClr val="tx1"/>
                  </a:glow>
                </a:effectLst>
                <a:latin typeface="Kings Caslon Text" panose="02000503000000020003" pitchFamily="2" charset="0"/>
              </a:rPr>
              <a:t>XY Positions</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Timelapse</a:t>
            </a:r>
          </a:p>
        </p:txBody>
      </p:sp>
    </p:spTree>
    <p:extLst>
      <p:ext uri="{BB962C8B-B14F-4D97-AF65-F5344CB8AC3E}">
        <p14:creationId xmlns:p14="http://schemas.microsoft.com/office/powerpoint/2010/main" val="4156027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070B9EE-B2CF-55FB-727E-C3C97528202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55BED82-D5F0-2D52-5075-EA6903BD1119}"/>
              </a:ext>
            </a:extLst>
          </p:cNvPr>
          <p:cNvPicPr>
            <a:picLocks noChangeAspect="1"/>
          </p:cNvPicPr>
          <p:nvPr/>
        </p:nvPicPr>
        <p:blipFill rotWithShape="1">
          <a:blip r:embed="rId3"/>
          <a:srcRect l="1358" t="43276" r="58772" b="10877"/>
          <a:stretch/>
        </p:blipFill>
        <p:spPr>
          <a:xfrm>
            <a:off x="304801" y="1221873"/>
            <a:ext cx="6141888" cy="4414254"/>
          </a:xfrm>
          <a:prstGeom prst="rect">
            <a:avLst/>
          </a:prstGeom>
        </p:spPr>
      </p:pic>
      <p:sp>
        <p:nvSpPr>
          <p:cNvPr id="3" name="TextBox 2">
            <a:extLst>
              <a:ext uri="{FF2B5EF4-FFF2-40B4-BE49-F238E27FC236}">
                <a16:creationId xmlns:a16="http://schemas.microsoft.com/office/drawing/2014/main" id="{184913C7-A39F-DB06-0C72-7BE9B4C6A1D7}"/>
              </a:ext>
            </a:extLst>
          </p:cNvPr>
          <p:cNvSpPr txBox="1"/>
          <p:nvPr/>
        </p:nvSpPr>
        <p:spPr>
          <a:xfrm>
            <a:off x="6908084" y="998309"/>
            <a:ext cx="5052159" cy="5016758"/>
          </a:xfrm>
          <a:prstGeom prst="rect">
            <a:avLst/>
          </a:prstGeom>
          <a:noFill/>
        </p:spPr>
        <p:txBody>
          <a:bodyPr wrap="square" rtlCol="0">
            <a:spAutoFit/>
          </a:bodyPr>
          <a:lstStyle/>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Tick on the Time tab and add a time-lapse, also tick on the channels tab.</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Interval (how long between each scan)</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Duration (how long the overall time-lapse)</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Loops (how many images will be taken)</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Click on LIVE and focus on your sample, move to a field of view you want to image and click on ‘Run Now’. </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If you’ve not been trained to use Timelapse or set up live imaging, please let us know and we’ll be happy to help.</a:t>
            </a:r>
          </a:p>
        </p:txBody>
      </p:sp>
      <p:cxnSp>
        <p:nvCxnSpPr>
          <p:cNvPr id="4" name="Straight Arrow Connector 3">
            <a:extLst>
              <a:ext uri="{FF2B5EF4-FFF2-40B4-BE49-F238E27FC236}">
                <a16:creationId xmlns:a16="http://schemas.microsoft.com/office/drawing/2014/main" id="{63EDAA5E-0DAC-F801-527F-45302CBFBF73}"/>
              </a:ext>
            </a:extLst>
          </p:cNvPr>
          <p:cNvCxnSpPr>
            <a:cxnSpLocks/>
          </p:cNvCxnSpPr>
          <p:nvPr/>
        </p:nvCxnSpPr>
        <p:spPr>
          <a:xfrm flipH="1">
            <a:off x="825500" y="1284071"/>
            <a:ext cx="6082584"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A3A6E03-E636-4FE1-E1CD-D7A4144083C4}"/>
              </a:ext>
            </a:extLst>
          </p:cNvPr>
          <p:cNvCxnSpPr>
            <a:cxnSpLocks/>
          </p:cNvCxnSpPr>
          <p:nvPr/>
        </p:nvCxnSpPr>
        <p:spPr>
          <a:xfrm flipH="1" flipV="1">
            <a:off x="1778000" y="1812458"/>
            <a:ext cx="5047343" cy="34291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194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34C5FE6-228B-36AD-7668-A1AAB26A96E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D3F864B-C578-EEA4-EEA7-C032ED32714B}"/>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2" name="TextBox 1">
            <a:extLst>
              <a:ext uri="{FF2B5EF4-FFF2-40B4-BE49-F238E27FC236}">
                <a16:creationId xmlns:a16="http://schemas.microsoft.com/office/drawing/2014/main" id="{EFA6008F-F01E-6691-5992-330E6B59C9B0}"/>
              </a:ext>
            </a:extLst>
          </p:cNvPr>
          <p:cNvSpPr txBox="1"/>
          <p:nvPr/>
        </p:nvSpPr>
        <p:spPr>
          <a:xfrm>
            <a:off x="100759" y="117815"/>
            <a:ext cx="11977884" cy="1137376"/>
          </a:xfrm>
          <a:prstGeom prst="rect">
            <a:avLst/>
          </a:prstGeom>
          <a:noFill/>
        </p:spPr>
        <p:txBody>
          <a:bodyPr wrap="square" rtlCol="0">
            <a:spAutoFit/>
          </a:bodyPr>
          <a:lstStyle/>
          <a:p>
            <a:pPr algn="ctr">
              <a:lnSpc>
                <a:spcPct val="150000"/>
              </a:lnSpc>
            </a:pPr>
            <a:r>
              <a:rPr lang="en-GB" sz="5000" dirty="0">
                <a:solidFill>
                  <a:schemeClr val="bg1"/>
                </a:solidFill>
                <a:effectLst>
                  <a:glow rad="292100">
                    <a:schemeClr val="tx1"/>
                  </a:glow>
                </a:effectLst>
                <a:latin typeface="Kings Caslon Text" panose="02000503000000020003" pitchFamily="2" charset="0"/>
              </a:rPr>
              <a:t>STEP BY STEP INSTRUCTIONS</a:t>
            </a:r>
          </a:p>
        </p:txBody>
      </p:sp>
      <p:sp>
        <p:nvSpPr>
          <p:cNvPr id="3" name="TextBox 2">
            <a:extLst>
              <a:ext uri="{FF2B5EF4-FFF2-40B4-BE49-F238E27FC236}">
                <a16:creationId xmlns:a16="http://schemas.microsoft.com/office/drawing/2014/main" id="{D11B39EE-EE58-AAA1-967F-D3109117E75C}"/>
              </a:ext>
            </a:extLst>
          </p:cNvPr>
          <p:cNvSpPr txBox="1"/>
          <p:nvPr/>
        </p:nvSpPr>
        <p:spPr>
          <a:xfrm>
            <a:off x="14482" y="1956020"/>
            <a:ext cx="12150437" cy="2100575"/>
          </a:xfrm>
          <a:prstGeom prst="rect">
            <a:avLst/>
          </a:prstGeom>
          <a:noFill/>
        </p:spPr>
        <p:txBody>
          <a:bodyPr wrap="square" lIns="91440" tIns="45720" rIns="91440" bIns="45720" rtlCol="0" anchor="t">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STEP 8</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At The End Of Your Session</a:t>
            </a: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p:txBody>
      </p:sp>
    </p:spTree>
    <p:extLst>
      <p:ext uri="{BB962C8B-B14F-4D97-AF65-F5344CB8AC3E}">
        <p14:creationId xmlns:p14="http://schemas.microsoft.com/office/powerpoint/2010/main" val="33999228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0906F22-6CEA-1909-AA71-DC5A1CDEBE2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B01633-EC80-021F-E820-995766020FCF}"/>
              </a:ext>
            </a:extLst>
          </p:cNvPr>
          <p:cNvSpPr txBox="1"/>
          <p:nvPr/>
        </p:nvSpPr>
        <p:spPr>
          <a:xfrm>
            <a:off x="1496214" y="766732"/>
            <a:ext cx="9199571" cy="5324535"/>
          </a:xfrm>
          <a:prstGeom prst="rect">
            <a:avLst/>
          </a:prstGeom>
          <a:noFill/>
        </p:spPr>
        <p:txBody>
          <a:bodyPr wrap="square" rtlCol="0">
            <a:spAutoFit/>
          </a:bodyPr>
          <a:lstStyle/>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At the end of your session, stop scanning, click on ‘Eyepiece’.</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LOWER THE LENS to the very bottom!!!</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Remove your sample and the sample holder.</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If you’ve only used the dry lens, you do not need to clean anything. </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If you used the water or oil lenses, then please clean the lens, once with dry lens tissue to wipe as much oil off as you can, then 3 to 6 times with fresh lens tissues with ethanol, then once more with dry lens tissue. </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Always leave the microscope on 20X lens, lowered to the bottom, for the next user.</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Please clean up after yourselves. All bins in the WCIC are for PAPER only, if you have any gloves/media/cells/slides/etc. you’d like to throw away, please dispose of it in the wet lab, thank you.</a:t>
            </a:r>
          </a:p>
        </p:txBody>
      </p:sp>
    </p:spTree>
    <p:extLst>
      <p:ext uri="{BB962C8B-B14F-4D97-AF65-F5344CB8AC3E}">
        <p14:creationId xmlns:p14="http://schemas.microsoft.com/office/powerpoint/2010/main" val="29474794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0C71DC0-479A-FFB6-A36C-0A9F38471C2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A272D28-B3A7-610E-FECF-3C79A6D9408A}"/>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2" name="TextBox 1">
            <a:extLst>
              <a:ext uri="{FF2B5EF4-FFF2-40B4-BE49-F238E27FC236}">
                <a16:creationId xmlns:a16="http://schemas.microsoft.com/office/drawing/2014/main" id="{311C8209-BC3F-935F-9657-3522FF96A54E}"/>
              </a:ext>
            </a:extLst>
          </p:cNvPr>
          <p:cNvSpPr txBox="1"/>
          <p:nvPr/>
        </p:nvSpPr>
        <p:spPr>
          <a:xfrm>
            <a:off x="100759" y="117815"/>
            <a:ext cx="11977884" cy="1137376"/>
          </a:xfrm>
          <a:prstGeom prst="rect">
            <a:avLst/>
          </a:prstGeom>
          <a:noFill/>
        </p:spPr>
        <p:txBody>
          <a:bodyPr wrap="square" rtlCol="0">
            <a:spAutoFit/>
          </a:bodyPr>
          <a:lstStyle/>
          <a:p>
            <a:pPr algn="ctr">
              <a:lnSpc>
                <a:spcPct val="150000"/>
              </a:lnSpc>
            </a:pPr>
            <a:r>
              <a:rPr lang="en-GB" sz="5000" dirty="0">
                <a:solidFill>
                  <a:schemeClr val="bg1"/>
                </a:solidFill>
                <a:effectLst>
                  <a:glow rad="292100">
                    <a:schemeClr val="tx1"/>
                  </a:glow>
                </a:effectLst>
                <a:latin typeface="Kings Caslon Text" panose="02000503000000020003" pitchFamily="2" charset="0"/>
              </a:rPr>
              <a:t>STEP BY STEP INSTRUCTIONS</a:t>
            </a:r>
          </a:p>
        </p:txBody>
      </p:sp>
      <p:sp>
        <p:nvSpPr>
          <p:cNvPr id="3" name="TextBox 2">
            <a:extLst>
              <a:ext uri="{FF2B5EF4-FFF2-40B4-BE49-F238E27FC236}">
                <a16:creationId xmlns:a16="http://schemas.microsoft.com/office/drawing/2014/main" id="{9ED34B61-ADBB-B087-5286-991410B1E19C}"/>
              </a:ext>
            </a:extLst>
          </p:cNvPr>
          <p:cNvSpPr txBox="1"/>
          <p:nvPr/>
        </p:nvSpPr>
        <p:spPr>
          <a:xfrm>
            <a:off x="14482" y="1956020"/>
            <a:ext cx="12150437" cy="2793072"/>
          </a:xfrm>
          <a:prstGeom prst="rect">
            <a:avLst/>
          </a:prstGeom>
          <a:noFill/>
        </p:spPr>
        <p:txBody>
          <a:bodyPr wrap="square" lIns="91440" tIns="45720" rIns="91440" bIns="45720" rtlCol="0" anchor="t">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STEP 9</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Close NIS – elements</a:t>
            </a: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p:txBody>
      </p:sp>
    </p:spTree>
    <p:extLst>
      <p:ext uri="{BB962C8B-B14F-4D97-AF65-F5344CB8AC3E}">
        <p14:creationId xmlns:p14="http://schemas.microsoft.com/office/powerpoint/2010/main" val="3964347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3DC36F5-34C2-2724-9177-5600031F410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3A8DDF-6480-BFBF-334D-C6B2886CBDB8}"/>
              </a:ext>
            </a:extLst>
          </p:cNvPr>
          <p:cNvPicPr>
            <a:picLocks noChangeAspect="1"/>
          </p:cNvPicPr>
          <p:nvPr/>
        </p:nvPicPr>
        <p:blipFill>
          <a:blip r:embed="rId3"/>
          <a:stretch>
            <a:fillRect/>
          </a:stretch>
        </p:blipFill>
        <p:spPr>
          <a:xfrm>
            <a:off x="670600" y="1643550"/>
            <a:ext cx="6348267" cy="3570900"/>
          </a:xfrm>
          <a:prstGeom prst="rect">
            <a:avLst/>
          </a:prstGeom>
        </p:spPr>
      </p:pic>
      <p:sp>
        <p:nvSpPr>
          <p:cNvPr id="3" name="TextBox 2">
            <a:extLst>
              <a:ext uri="{FF2B5EF4-FFF2-40B4-BE49-F238E27FC236}">
                <a16:creationId xmlns:a16="http://schemas.microsoft.com/office/drawing/2014/main" id="{D7F08D3A-9ABC-D670-6A8D-1AED9E8E99FF}"/>
              </a:ext>
            </a:extLst>
          </p:cNvPr>
          <p:cNvSpPr txBox="1"/>
          <p:nvPr/>
        </p:nvSpPr>
        <p:spPr>
          <a:xfrm>
            <a:off x="7452426" y="1228397"/>
            <a:ext cx="4306015" cy="4401205"/>
          </a:xfrm>
          <a:prstGeom prst="rect">
            <a:avLst/>
          </a:prstGeom>
          <a:noFill/>
        </p:spPr>
        <p:txBody>
          <a:bodyPr wrap="square" rtlCol="0">
            <a:spAutoFit/>
          </a:bodyPr>
          <a:lstStyle/>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Close the software from here.</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Sometimes the software will remind you to save the changes you’ve made to your images, such as if you added a region of interest or a scale bar, etc. ‘SAVE AS’ if you do want to save these changes. </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If you have ‘Save To File’ set up correctly, your raw images should already have been saved. You can check them in ‘file explorer’ before closing the software if you’d like. </a:t>
            </a:r>
          </a:p>
        </p:txBody>
      </p:sp>
      <p:cxnSp>
        <p:nvCxnSpPr>
          <p:cNvPr id="4" name="Straight Arrow Connector 3">
            <a:extLst>
              <a:ext uri="{FF2B5EF4-FFF2-40B4-BE49-F238E27FC236}">
                <a16:creationId xmlns:a16="http://schemas.microsoft.com/office/drawing/2014/main" id="{227495EB-FF27-EE0E-DB03-6A4AE66DF15E}"/>
              </a:ext>
            </a:extLst>
          </p:cNvPr>
          <p:cNvCxnSpPr>
            <a:cxnSpLocks/>
          </p:cNvCxnSpPr>
          <p:nvPr/>
        </p:nvCxnSpPr>
        <p:spPr>
          <a:xfrm flipH="1">
            <a:off x="7018867" y="1447800"/>
            <a:ext cx="433559" cy="1957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9FB9EEE-CBA9-EA73-C730-515E0501CD7A}"/>
              </a:ext>
            </a:extLst>
          </p:cNvPr>
          <p:cNvCxnSpPr>
            <a:cxnSpLocks/>
          </p:cNvCxnSpPr>
          <p:nvPr/>
        </p:nvCxnSpPr>
        <p:spPr>
          <a:xfrm flipH="1">
            <a:off x="4381500" y="2138850"/>
            <a:ext cx="3068452" cy="84565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9494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3FD822F-2926-F6DB-2AB3-9E4011583DC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872C026-7A58-D1E2-17EA-C1FFCC08C3CE}"/>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2" name="TextBox 1">
            <a:extLst>
              <a:ext uri="{FF2B5EF4-FFF2-40B4-BE49-F238E27FC236}">
                <a16:creationId xmlns:a16="http://schemas.microsoft.com/office/drawing/2014/main" id="{D17C0E10-8258-A87F-C03D-4B8C4B9C7B77}"/>
              </a:ext>
            </a:extLst>
          </p:cNvPr>
          <p:cNvSpPr txBox="1"/>
          <p:nvPr/>
        </p:nvSpPr>
        <p:spPr>
          <a:xfrm>
            <a:off x="100759" y="117815"/>
            <a:ext cx="11977884" cy="1137376"/>
          </a:xfrm>
          <a:prstGeom prst="rect">
            <a:avLst/>
          </a:prstGeom>
          <a:noFill/>
        </p:spPr>
        <p:txBody>
          <a:bodyPr wrap="square" rtlCol="0">
            <a:spAutoFit/>
          </a:bodyPr>
          <a:lstStyle/>
          <a:p>
            <a:pPr algn="ctr">
              <a:lnSpc>
                <a:spcPct val="150000"/>
              </a:lnSpc>
            </a:pPr>
            <a:r>
              <a:rPr lang="en-GB" sz="5000" dirty="0">
                <a:solidFill>
                  <a:schemeClr val="bg1"/>
                </a:solidFill>
                <a:effectLst>
                  <a:glow rad="292100">
                    <a:schemeClr val="tx1"/>
                  </a:glow>
                </a:effectLst>
                <a:latin typeface="Kings Caslon Text" panose="02000503000000020003" pitchFamily="2" charset="0"/>
              </a:rPr>
              <a:t>STEP BY STEP INSTRUCTIONS</a:t>
            </a:r>
          </a:p>
        </p:txBody>
      </p:sp>
      <p:sp>
        <p:nvSpPr>
          <p:cNvPr id="3" name="TextBox 2">
            <a:extLst>
              <a:ext uri="{FF2B5EF4-FFF2-40B4-BE49-F238E27FC236}">
                <a16:creationId xmlns:a16="http://schemas.microsoft.com/office/drawing/2014/main" id="{D86192F1-5477-80B1-9308-7D25E1BDA98D}"/>
              </a:ext>
            </a:extLst>
          </p:cNvPr>
          <p:cNvSpPr txBox="1"/>
          <p:nvPr/>
        </p:nvSpPr>
        <p:spPr>
          <a:xfrm>
            <a:off x="14482" y="1956020"/>
            <a:ext cx="12150437" cy="2793072"/>
          </a:xfrm>
          <a:prstGeom prst="rect">
            <a:avLst/>
          </a:prstGeom>
          <a:noFill/>
        </p:spPr>
        <p:txBody>
          <a:bodyPr wrap="square" lIns="91440" tIns="45720" rIns="91440" bIns="45720" rtlCol="0" anchor="t">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STEP 10</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Data Transfer</a:t>
            </a: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p:txBody>
      </p:sp>
    </p:spTree>
    <p:extLst>
      <p:ext uri="{BB962C8B-B14F-4D97-AF65-F5344CB8AC3E}">
        <p14:creationId xmlns:p14="http://schemas.microsoft.com/office/powerpoint/2010/main" val="406786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1889234-DE10-1F71-EFF4-D3928FC4813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84F3258-B328-4280-F20A-3141B897B2E3}"/>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4" name="TextBox 3">
            <a:extLst>
              <a:ext uri="{FF2B5EF4-FFF2-40B4-BE49-F238E27FC236}">
                <a16:creationId xmlns:a16="http://schemas.microsoft.com/office/drawing/2014/main" id="{37C67A7A-EA23-6A10-6957-375525F624D9}"/>
              </a:ext>
            </a:extLst>
          </p:cNvPr>
          <p:cNvSpPr txBox="1"/>
          <p:nvPr/>
        </p:nvSpPr>
        <p:spPr>
          <a:xfrm>
            <a:off x="355040" y="1221948"/>
            <a:ext cx="11532160" cy="5124480"/>
          </a:xfrm>
          <a:prstGeom prst="rect">
            <a:avLst/>
          </a:prstGeom>
          <a:noFill/>
        </p:spPr>
        <p:txBody>
          <a:bodyPr wrap="square" rtlCol="0">
            <a:spAutoFit/>
          </a:bodyPr>
          <a:lstStyle/>
          <a:p>
            <a:pPr algn="ctr">
              <a:lnSpc>
                <a:spcPct val="150000"/>
              </a:lnSpc>
            </a:pPr>
            <a:endParaRPr lang="en-GB" sz="2000" dirty="0">
              <a:solidFill>
                <a:schemeClr val="bg1"/>
              </a:solidFill>
              <a:effectLst>
                <a:glow rad="127000">
                  <a:schemeClr val="tx1"/>
                </a:glow>
              </a:effectLst>
              <a:latin typeface="Kings Caslon Text" panose="02000503000000020003" pitchFamily="2" charset="0"/>
            </a:endParaRPr>
          </a:p>
          <a:p>
            <a:pPr algn="ctr">
              <a:lnSpc>
                <a:spcPct val="150000"/>
              </a:lnSpc>
            </a:pPr>
            <a:r>
              <a:rPr lang="en-GB" sz="2000" dirty="0">
                <a:solidFill>
                  <a:schemeClr val="bg1"/>
                </a:solidFill>
                <a:effectLst>
                  <a:glow rad="127000">
                    <a:schemeClr val="tx1"/>
                  </a:glow>
                </a:effectLst>
                <a:latin typeface="Kings Caslon Text" panose="02000503000000020003" pitchFamily="2" charset="0"/>
              </a:rPr>
              <a:t>Once you are in focus, move the joystick to place something you want to image right in the middle of your field of view, now switch from eyepiece view to camera view.</a:t>
            </a:r>
          </a:p>
          <a:p>
            <a:pPr algn="ctr">
              <a:lnSpc>
                <a:spcPct val="150000"/>
              </a:lnSpc>
            </a:pPr>
            <a:endParaRPr lang="en-GB" sz="2000" dirty="0">
              <a:solidFill>
                <a:schemeClr val="bg1"/>
              </a:solidFill>
              <a:latin typeface="Kings Caslon Text" panose="02000503000000020003" pitchFamily="2" charset="0"/>
            </a:endParaRPr>
          </a:p>
          <a:p>
            <a:pPr algn="ctr">
              <a:lnSpc>
                <a:spcPct val="150000"/>
              </a:lnSpc>
            </a:pPr>
            <a:endParaRPr lang="en-GB" sz="2000" dirty="0">
              <a:solidFill>
                <a:schemeClr val="bg1"/>
              </a:solidFill>
              <a:latin typeface="Kings Caslon Text" panose="02000503000000020003" pitchFamily="2" charset="0"/>
            </a:endParaRPr>
          </a:p>
          <a:p>
            <a:pPr algn="ctr">
              <a:lnSpc>
                <a:spcPct val="150000"/>
              </a:lnSpc>
            </a:pPr>
            <a:endParaRPr lang="en-GB" sz="2000" dirty="0">
              <a:solidFill>
                <a:schemeClr val="bg1"/>
              </a:solidFill>
              <a:latin typeface="Kings Caslon Text" panose="02000503000000020003" pitchFamily="2" charset="0"/>
            </a:endParaRPr>
          </a:p>
          <a:p>
            <a:pPr algn="ctr">
              <a:lnSpc>
                <a:spcPct val="150000"/>
              </a:lnSpc>
            </a:pPr>
            <a:endParaRPr lang="en-GB" sz="2000" dirty="0">
              <a:solidFill>
                <a:schemeClr val="bg1"/>
              </a:solidFill>
              <a:latin typeface="Kings Caslon Text" panose="02000503000000020003" pitchFamily="2" charset="0"/>
            </a:endParaRPr>
          </a:p>
          <a:p>
            <a:pPr algn="ctr">
              <a:lnSpc>
                <a:spcPct val="150000"/>
              </a:lnSpc>
            </a:pPr>
            <a:endParaRPr lang="en-GB" sz="2000" dirty="0">
              <a:solidFill>
                <a:schemeClr val="bg1"/>
              </a:solidFill>
              <a:latin typeface="Kings Caslon Text" panose="02000503000000020003" pitchFamily="2" charset="0"/>
            </a:endParaRPr>
          </a:p>
          <a:p>
            <a:pPr algn="ctr">
              <a:lnSpc>
                <a:spcPct val="150000"/>
              </a:lnSpc>
            </a:pPr>
            <a:endParaRPr lang="en-GB" sz="2000" dirty="0">
              <a:solidFill>
                <a:schemeClr val="bg1"/>
              </a:solidFill>
              <a:latin typeface="Kings Caslon Text" panose="02000503000000020003" pitchFamily="2" charset="0"/>
            </a:endParaRPr>
          </a:p>
          <a:p>
            <a:pPr algn="ctr">
              <a:lnSpc>
                <a:spcPct val="150000"/>
              </a:lnSpc>
            </a:pPr>
            <a:endParaRPr lang="en-GB" sz="2000" dirty="0">
              <a:solidFill>
                <a:schemeClr val="bg1"/>
              </a:solidFill>
              <a:latin typeface="Kings Caslon Text" panose="02000503000000020003" pitchFamily="2" charset="0"/>
            </a:endParaRPr>
          </a:p>
          <a:p>
            <a:pPr algn="ctr">
              <a:lnSpc>
                <a:spcPct val="150000"/>
              </a:lnSpc>
            </a:pPr>
            <a:endParaRPr lang="en-GB" sz="2000" dirty="0">
              <a:solidFill>
                <a:schemeClr val="bg1"/>
              </a:solidFill>
              <a:latin typeface="Kings Caslon Text" panose="02000503000000020003" pitchFamily="2" charset="0"/>
            </a:endParaRPr>
          </a:p>
        </p:txBody>
      </p:sp>
      <p:pic>
        <p:nvPicPr>
          <p:cNvPr id="5" name="Picture 4">
            <a:extLst>
              <a:ext uri="{FF2B5EF4-FFF2-40B4-BE49-F238E27FC236}">
                <a16:creationId xmlns:a16="http://schemas.microsoft.com/office/drawing/2014/main" id="{1A05E7A5-D5F3-E1F3-644F-9B7A7AABE3BB}"/>
              </a:ext>
            </a:extLst>
          </p:cNvPr>
          <p:cNvPicPr>
            <a:picLocks noChangeAspect="1"/>
          </p:cNvPicPr>
          <p:nvPr/>
        </p:nvPicPr>
        <p:blipFill>
          <a:blip r:embed="rId3"/>
          <a:srcRect l="71016" t="7651" r="2569" b="71803"/>
          <a:stretch>
            <a:fillRect/>
          </a:stretch>
        </p:blipFill>
        <p:spPr>
          <a:xfrm>
            <a:off x="535911" y="3548633"/>
            <a:ext cx="5031671" cy="2376769"/>
          </a:xfrm>
          <a:prstGeom prst="rect">
            <a:avLst/>
          </a:prstGeom>
        </p:spPr>
      </p:pic>
      <p:cxnSp>
        <p:nvCxnSpPr>
          <p:cNvPr id="6" name="Straight Arrow Connector 5">
            <a:extLst>
              <a:ext uri="{FF2B5EF4-FFF2-40B4-BE49-F238E27FC236}">
                <a16:creationId xmlns:a16="http://schemas.microsoft.com/office/drawing/2014/main" id="{5C9A6956-54AC-3230-105B-3C986F62AC35}"/>
              </a:ext>
            </a:extLst>
          </p:cNvPr>
          <p:cNvCxnSpPr>
            <a:cxnSpLocks/>
          </p:cNvCxnSpPr>
          <p:nvPr/>
        </p:nvCxnSpPr>
        <p:spPr>
          <a:xfrm flipH="1">
            <a:off x="2353456" y="4038103"/>
            <a:ext cx="4841823" cy="80371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C0A0BD2-1C18-909E-BFB8-94C7F34F8754}"/>
              </a:ext>
            </a:extLst>
          </p:cNvPr>
          <p:cNvSpPr txBox="1"/>
          <p:nvPr/>
        </p:nvSpPr>
        <p:spPr>
          <a:xfrm>
            <a:off x="7195279" y="3631113"/>
            <a:ext cx="1615250" cy="507831"/>
          </a:xfrm>
          <a:prstGeom prst="rect">
            <a:avLst/>
          </a:prstGeom>
          <a:noFill/>
        </p:spPr>
        <p:txBody>
          <a:bodyPr wrap="none" rtlCol="0">
            <a:spAutoFit/>
          </a:bodyPr>
          <a:lstStyle/>
          <a:p>
            <a:pPr algn="ctr">
              <a:lnSpc>
                <a:spcPct val="150000"/>
              </a:lnSpc>
            </a:pPr>
            <a:r>
              <a:rPr lang="en-GB" sz="2000" dirty="0">
                <a:solidFill>
                  <a:schemeClr val="bg1"/>
                </a:solidFill>
                <a:effectLst>
                  <a:glow rad="292100">
                    <a:schemeClr val="tx1"/>
                  </a:glow>
                </a:effectLst>
                <a:latin typeface="Kings Caslon Text" panose="02000503000000020003" pitchFamily="2" charset="0"/>
              </a:rPr>
              <a:t>Camera view.</a:t>
            </a:r>
          </a:p>
        </p:txBody>
      </p:sp>
      <p:cxnSp>
        <p:nvCxnSpPr>
          <p:cNvPr id="9" name="Straight Arrow Connector 8">
            <a:extLst>
              <a:ext uri="{FF2B5EF4-FFF2-40B4-BE49-F238E27FC236}">
                <a16:creationId xmlns:a16="http://schemas.microsoft.com/office/drawing/2014/main" id="{9DCD07A7-BBED-E39E-8D62-AA9FCC4CF4C5}"/>
              </a:ext>
            </a:extLst>
          </p:cNvPr>
          <p:cNvCxnSpPr>
            <a:cxnSpLocks/>
          </p:cNvCxnSpPr>
          <p:nvPr/>
        </p:nvCxnSpPr>
        <p:spPr>
          <a:xfrm flipH="1">
            <a:off x="1873771" y="5147970"/>
            <a:ext cx="5021704" cy="37060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5041335-6F3E-3B45-F4BB-1A956C31C74D}"/>
              </a:ext>
            </a:extLst>
          </p:cNvPr>
          <p:cNvSpPr txBox="1"/>
          <p:nvPr/>
        </p:nvSpPr>
        <p:spPr>
          <a:xfrm>
            <a:off x="7153462" y="4446827"/>
            <a:ext cx="4179102" cy="1431161"/>
          </a:xfrm>
          <a:prstGeom prst="rect">
            <a:avLst/>
          </a:prstGeom>
          <a:noFill/>
        </p:spPr>
        <p:txBody>
          <a:bodyPr wrap="square" rtlCol="0">
            <a:spAutoFit/>
          </a:bodyPr>
          <a:lstStyle/>
          <a:p>
            <a:pPr algn="ctr">
              <a:lnSpc>
                <a:spcPct val="150000"/>
              </a:lnSpc>
            </a:pPr>
            <a:r>
              <a:rPr lang="en-GB" sz="2000" dirty="0">
                <a:solidFill>
                  <a:schemeClr val="bg1"/>
                </a:solidFill>
                <a:effectLst>
                  <a:glow rad="292100">
                    <a:schemeClr val="tx1"/>
                  </a:glow>
                </a:effectLst>
                <a:latin typeface="Kings Caslon Text" panose="02000503000000020003" pitchFamily="2" charset="0"/>
              </a:rPr>
              <a:t>Choose a “</a:t>
            </a:r>
            <a:r>
              <a:rPr lang="en-GB" sz="2000" dirty="0" err="1">
                <a:solidFill>
                  <a:schemeClr val="bg1"/>
                </a:solidFill>
                <a:effectLst>
                  <a:glow rad="292100">
                    <a:schemeClr val="tx1"/>
                  </a:glow>
                </a:effectLst>
                <a:latin typeface="Kings Caslon Text" panose="02000503000000020003" pitchFamily="2" charset="0"/>
              </a:rPr>
              <a:t>MyChannel</a:t>
            </a:r>
            <a:r>
              <a:rPr lang="en-GB" sz="2000" dirty="0">
                <a:solidFill>
                  <a:schemeClr val="bg1"/>
                </a:solidFill>
                <a:effectLst>
                  <a:glow rad="292100">
                    <a:schemeClr val="tx1"/>
                  </a:glow>
                </a:effectLst>
                <a:latin typeface="Kings Caslon Text" panose="02000503000000020003" pitchFamily="2" charset="0"/>
              </a:rPr>
              <a:t>” button with staining in, preferably the channel you saw down the eyepiece.</a:t>
            </a:r>
          </a:p>
        </p:txBody>
      </p:sp>
    </p:spTree>
    <p:extLst>
      <p:ext uri="{BB962C8B-B14F-4D97-AF65-F5344CB8AC3E}">
        <p14:creationId xmlns:p14="http://schemas.microsoft.com/office/powerpoint/2010/main" val="1553736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E147975-8442-1B41-7E8D-C59E5417F4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F44144D-61A6-5F21-C399-1EA1F04585EF}"/>
              </a:ext>
            </a:extLst>
          </p:cNvPr>
          <p:cNvPicPr>
            <a:picLocks noChangeAspect="1"/>
          </p:cNvPicPr>
          <p:nvPr/>
        </p:nvPicPr>
        <p:blipFill>
          <a:blip r:embed="rId3"/>
          <a:srcRect l="21818" t="4438" r="34961" b="39482"/>
          <a:stretch>
            <a:fillRect/>
          </a:stretch>
        </p:blipFill>
        <p:spPr>
          <a:xfrm>
            <a:off x="83856" y="71203"/>
            <a:ext cx="8595114" cy="6715593"/>
          </a:xfrm>
          <a:prstGeom prst="rect">
            <a:avLst/>
          </a:prstGeom>
        </p:spPr>
      </p:pic>
      <p:sp>
        <p:nvSpPr>
          <p:cNvPr id="3" name="TextBox 2">
            <a:extLst>
              <a:ext uri="{FF2B5EF4-FFF2-40B4-BE49-F238E27FC236}">
                <a16:creationId xmlns:a16="http://schemas.microsoft.com/office/drawing/2014/main" id="{E0AE0D76-60C6-46A6-4EA3-61979F703D66}"/>
              </a:ext>
            </a:extLst>
          </p:cNvPr>
          <p:cNvSpPr txBox="1"/>
          <p:nvPr/>
        </p:nvSpPr>
        <p:spPr>
          <a:xfrm>
            <a:off x="9328169" y="1872017"/>
            <a:ext cx="2364159" cy="2554545"/>
          </a:xfrm>
          <a:prstGeom prst="rect">
            <a:avLst/>
          </a:prstGeom>
          <a:noFill/>
        </p:spPr>
        <p:txBody>
          <a:bodyPr wrap="square" rtlCol="0">
            <a:spAutoFit/>
          </a:bodyPr>
          <a:lstStyle/>
          <a:p>
            <a:pPr marL="457200" indent="-457200">
              <a:buFont typeface="+mj-lt"/>
              <a:buAutoNum type="arabicPeriod"/>
            </a:pPr>
            <a:r>
              <a:rPr lang="en-GB" sz="2000" dirty="0">
                <a:solidFill>
                  <a:schemeClr val="bg1"/>
                </a:solidFill>
                <a:effectLst>
                  <a:glow rad="127000">
                    <a:schemeClr val="tx1"/>
                  </a:glow>
                </a:effectLst>
                <a:latin typeface="Kings Caslon Text" panose="02000503000000020003" pitchFamily="2" charset="0"/>
              </a:rPr>
              <a:t>Go to File Explorer.</a:t>
            </a:r>
          </a:p>
          <a:p>
            <a:pPr marL="457200" indent="-457200">
              <a:buFont typeface="+mj-lt"/>
              <a:buAutoNum type="arabicPeriod"/>
            </a:pPr>
            <a:endParaRPr lang="en-GB" sz="2000" dirty="0">
              <a:solidFill>
                <a:schemeClr val="bg1"/>
              </a:solidFill>
              <a:effectLst>
                <a:glow rad="1270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127000">
                    <a:schemeClr val="tx1"/>
                  </a:glow>
                </a:effectLst>
                <a:latin typeface="Kings Caslon Text" panose="02000503000000020003" pitchFamily="2" charset="0"/>
              </a:rPr>
              <a:t>Find your data where you saved it in ‘Save To File’ and copy.</a:t>
            </a:r>
          </a:p>
          <a:p>
            <a:pPr marL="457200" indent="-457200">
              <a:buFont typeface="+mj-lt"/>
              <a:buAutoNum type="arabicPeriod"/>
            </a:pPr>
            <a:endParaRPr lang="en-GB" sz="2000" dirty="0">
              <a:solidFill>
                <a:schemeClr val="bg1"/>
              </a:solidFill>
              <a:effectLst>
                <a:glow rad="127000">
                  <a:schemeClr val="tx1"/>
                </a:glow>
              </a:effectLst>
              <a:latin typeface="Kings Caslon Text" panose="02000503000000020003" pitchFamily="2" charset="0"/>
            </a:endParaRPr>
          </a:p>
        </p:txBody>
      </p:sp>
    </p:spTree>
    <p:extLst>
      <p:ext uri="{BB962C8B-B14F-4D97-AF65-F5344CB8AC3E}">
        <p14:creationId xmlns:p14="http://schemas.microsoft.com/office/powerpoint/2010/main" val="2003046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EA884BC-D9EA-FE7B-579C-744B659A46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C018BD2-55FB-F7CA-A86C-2608C37383D0}"/>
              </a:ext>
            </a:extLst>
          </p:cNvPr>
          <p:cNvSpPr txBox="1"/>
          <p:nvPr/>
        </p:nvSpPr>
        <p:spPr>
          <a:xfrm>
            <a:off x="8042223" y="439343"/>
            <a:ext cx="3680085" cy="2862322"/>
          </a:xfrm>
          <a:prstGeom prst="rect">
            <a:avLst/>
          </a:prstGeom>
          <a:noFill/>
        </p:spPr>
        <p:txBody>
          <a:bodyPr wrap="square">
            <a:spAutoFit/>
          </a:bodyPr>
          <a:lstStyle/>
          <a:p>
            <a:pPr marL="457200" indent="-457200">
              <a:buFont typeface="+mj-lt"/>
              <a:buAutoNum type="arabicPeriod" startAt="3"/>
            </a:pPr>
            <a:r>
              <a:rPr lang="en-GB" sz="1800" dirty="0">
                <a:solidFill>
                  <a:schemeClr val="bg1"/>
                </a:solidFill>
                <a:effectLst>
                  <a:glow rad="127000">
                    <a:schemeClr val="tx1"/>
                  </a:glow>
                </a:effectLst>
                <a:latin typeface="Kings Caslon Text" panose="02000503000000020003" pitchFamily="2" charset="0"/>
              </a:rPr>
              <a:t>On the left - hand side, click on the WCIC shared drive.</a:t>
            </a:r>
          </a:p>
          <a:p>
            <a:pPr marL="457200" indent="-457200">
              <a:buFont typeface="+mj-lt"/>
              <a:buAutoNum type="arabicPeriod" startAt="3"/>
            </a:pPr>
            <a:endParaRPr lang="en-GB" sz="1800" dirty="0">
              <a:solidFill>
                <a:schemeClr val="bg1"/>
              </a:solidFill>
              <a:effectLst>
                <a:glow rad="127000">
                  <a:schemeClr val="tx1"/>
                </a:glow>
              </a:effectLst>
              <a:latin typeface="Kings Caslon Text" panose="02000503000000020003" pitchFamily="2" charset="0"/>
            </a:endParaRPr>
          </a:p>
          <a:p>
            <a:pPr marL="457200" indent="-457200">
              <a:buFont typeface="+mj-lt"/>
              <a:buAutoNum type="arabicPeriod" startAt="3"/>
            </a:pPr>
            <a:r>
              <a:rPr lang="en-GB" sz="1800" dirty="0">
                <a:solidFill>
                  <a:schemeClr val="bg1"/>
                </a:solidFill>
                <a:effectLst>
                  <a:glow rad="127000">
                    <a:schemeClr val="tx1"/>
                  </a:glow>
                </a:effectLst>
                <a:latin typeface="Kings Caslon Text" panose="02000503000000020003" pitchFamily="2" charset="0"/>
              </a:rPr>
              <a:t>Click on </a:t>
            </a:r>
            <a:r>
              <a:rPr lang="en-GB" dirty="0">
                <a:solidFill>
                  <a:schemeClr val="bg1"/>
                </a:solidFill>
                <a:effectLst>
                  <a:glow rad="127000">
                    <a:schemeClr val="tx1"/>
                  </a:glow>
                </a:effectLst>
                <a:latin typeface="Kings Caslon Text" panose="02000503000000020003" pitchFamily="2" charset="0"/>
              </a:rPr>
              <a:t>“ </a:t>
            </a:r>
            <a:r>
              <a:rPr lang="en-GB" sz="1800" dirty="0">
                <a:solidFill>
                  <a:schemeClr val="bg1"/>
                </a:solidFill>
                <a:effectLst>
                  <a:glow rad="127000">
                    <a:schemeClr val="tx1"/>
                  </a:glow>
                </a:effectLst>
                <a:latin typeface="Kings Caslon Text" panose="02000503000000020003" pitchFamily="2" charset="0"/>
              </a:rPr>
              <a:t>WCIC_TI2_3Cam ”  RDS folder.</a:t>
            </a:r>
          </a:p>
          <a:p>
            <a:pPr marL="457200" indent="-457200">
              <a:buFont typeface="+mj-lt"/>
              <a:buAutoNum type="arabicPeriod" startAt="3"/>
            </a:pPr>
            <a:endParaRPr lang="en-GB" sz="1800" dirty="0">
              <a:solidFill>
                <a:schemeClr val="bg1"/>
              </a:solidFill>
              <a:effectLst>
                <a:glow rad="127000">
                  <a:schemeClr val="tx1"/>
                </a:glow>
              </a:effectLst>
              <a:latin typeface="Kings Caslon Text" panose="02000503000000020003" pitchFamily="2" charset="0"/>
            </a:endParaRPr>
          </a:p>
          <a:p>
            <a:pPr marL="457200" indent="-457200">
              <a:buFont typeface="+mj-lt"/>
              <a:buAutoNum type="arabicPeriod" startAt="3"/>
            </a:pPr>
            <a:r>
              <a:rPr lang="en-GB" sz="1800" dirty="0">
                <a:solidFill>
                  <a:schemeClr val="bg1"/>
                </a:solidFill>
                <a:effectLst>
                  <a:glow rad="127000">
                    <a:schemeClr val="tx1"/>
                  </a:glow>
                </a:effectLst>
                <a:latin typeface="Kings Caslon Text" panose="02000503000000020003" pitchFamily="2" charset="0"/>
              </a:rPr>
              <a:t>Find your folder</a:t>
            </a:r>
          </a:p>
          <a:p>
            <a:pPr marL="457200" indent="-457200">
              <a:buFont typeface="+mj-lt"/>
              <a:buAutoNum type="arabicPeriod" startAt="3"/>
            </a:pPr>
            <a:endParaRPr lang="en-GB" sz="1800" dirty="0">
              <a:solidFill>
                <a:schemeClr val="bg1"/>
              </a:solidFill>
              <a:effectLst>
                <a:glow rad="127000">
                  <a:schemeClr val="tx1"/>
                </a:glow>
              </a:effectLst>
              <a:latin typeface="Kings Caslon Text" panose="02000503000000020003" pitchFamily="2" charset="0"/>
            </a:endParaRPr>
          </a:p>
          <a:p>
            <a:pPr marL="457200" indent="-457200">
              <a:buFont typeface="+mj-lt"/>
              <a:buAutoNum type="arabicPeriod" startAt="3"/>
            </a:pPr>
            <a:r>
              <a:rPr lang="en-GB" sz="1800" dirty="0">
                <a:solidFill>
                  <a:schemeClr val="bg1"/>
                </a:solidFill>
                <a:effectLst>
                  <a:glow rad="127000">
                    <a:schemeClr val="tx1"/>
                  </a:glow>
                </a:effectLst>
                <a:latin typeface="Kings Caslon Text" panose="02000503000000020003" pitchFamily="2" charset="0"/>
              </a:rPr>
              <a:t>Paste your data. </a:t>
            </a:r>
          </a:p>
          <a:p>
            <a:endParaRPr lang="en-GB" dirty="0">
              <a:solidFill>
                <a:schemeClr val="bg1"/>
              </a:solidFill>
              <a:effectLst>
                <a:glow rad="127000">
                  <a:schemeClr val="tx1"/>
                </a:glow>
              </a:effectLst>
              <a:latin typeface="Kings Caslon Text" panose="02000503000000020003" pitchFamily="2" charset="0"/>
            </a:endParaRPr>
          </a:p>
        </p:txBody>
      </p:sp>
      <p:pic>
        <p:nvPicPr>
          <p:cNvPr id="4" name="Picture 3">
            <a:extLst>
              <a:ext uri="{FF2B5EF4-FFF2-40B4-BE49-F238E27FC236}">
                <a16:creationId xmlns:a16="http://schemas.microsoft.com/office/drawing/2014/main" id="{52E50D15-D908-EE27-79E7-0DA84535052A}"/>
              </a:ext>
            </a:extLst>
          </p:cNvPr>
          <p:cNvPicPr>
            <a:picLocks noChangeAspect="1"/>
          </p:cNvPicPr>
          <p:nvPr/>
        </p:nvPicPr>
        <p:blipFill>
          <a:blip r:embed="rId3"/>
          <a:srcRect l="1" r="54068" b="45355"/>
          <a:stretch>
            <a:fillRect/>
          </a:stretch>
        </p:blipFill>
        <p:spPr>
          <a:xfrm>
            <a:off x="316287" y="254833"/>
            <a:ext cx="7478598" cy="6370819"/>
          </a:xfrm>
          <a:prstGeom prst="rect">
            <a:avLst/>
          </a:prstGeom>
        </p:spPr>
      </p:pic>
    </p:spTree>
    <p:extLst>
      <p:ext uri="{BB962C8B-B14F-4D97-AF65-F5344CB8AC3E}">
        <p14:creationId xmlns:p14="http://schemas.microsoft.com/office/powerpoint/2010/main" val="2828211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1EF6C41-23A2-FBB3-27E1-0E7D1A1C691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4C2DFF-1683-721B-1ACA-75760357A9CB}"/>
              </a:ext>
            </a:extLst>
          </p:cNvPr>
          <p:cNvSpPr txBox="1"/>
          <p:nvPr/>
        </p:nvSpPr>
        <p:spPr>
          <a:xfrm>
            <a:off x="1999938" y="843677"/>
            <a:ext cx="8192124" cy="5170646"/>
          </a:xfrm>
          <a:prstGeom prst="rect">
            <a:avLst/>
          </a:prstGeom>
          <a:noFill/>
        </p:spPr>
        <p:txBody>
          <a:bodyPr wrap="square">
            <a:spAutoFit/>
          </a:bodyPr>
          <a:lstStyle/>
          <a:p>
            <a:r>
              <a:rPr lang="en-GB" sz="3000" dirty="0">
                <a:solidFill>
                  <a:srgbClr val="FF0000"/>
                </a:solidFill>
                <a:effectLst>
                  <a:glow rad="444500">
                    <a:srgbClr val="FFFF00"/>
                  </a:glow>
                </a:effectLst>
                <a:latin typeface="Kings Caslon Text" panose="02000503000000020003" pitchFamily="2" charset="0"/>
              </a:rPr>
              <a:t>This shared network is for data transfer only, it is not a backup storage, </a:t>
            </a:r>
            <a:r>
              <a:rPr lang="en-GB" sz="3000" dirty="0">
                <a:solidFill>
                  <a:schemeClr val="bg1"/>
                </a:solidFill>
                <a:effectLst>
                  <a:glow rad="292100">
                    <a:schemeClr val="tx1"/>
                  </a:glow>
                </a:effectLst>
                <a:latin typeface="Kings Caslon Text" panose="02000503000000020003" pitchFamily="2" charset="0"/>
              </a:rPr>
              <a:t>please connect your own computer to this shared drive (instructions can be found in your PPMS booking system &gt; Documents &gt; Accessing The Network Drive) or book and go to the workstations with an external storage device, and copy and paste your data into your personal backup storage.</a:t>
            </a:r>
          </a:p>
          <a:p>
            <a:endParaRPr lang="en-GB" sz="3000" dirty="0">
              <a:solidFill>
                <a:schemeClr val="bg1"/>
              </a:solidFill>
              <a:effectLst>
                <a:glow rad="292100">
                  <a:schemeClr val="tx1"/>
                </a:glow>
              </a:effectLst>
              <a:latin typeface="Kings Caslon Text" panose="02000503000000020003" pitchFamily="2" charset="0"/>
            </a:endParaRPr>
          </a:p>
          <a:p>
            <a:r>
              <a:rPr lang="en-GB" sz="3000" dirty="0">
                <a:solidFill>
                  <a:srgbClr val="FF0000"/>
                </a:solidFill>
                <a:effectLst>
                  <a:glow rad="444500">
                    <a:srgbClr val="FFFF00"/>
                  </a:glow>
                </a:effectLst>
                <a:latin typeface="Kings Caslon Text" panose="02000503000000020003" pitchFamily="2" charset="0"/>
              </a:rPr>
              <a:t>DO NOT plug in USB or external storage into the Microscope PCs!!!!</a:t>
            </a:r>
            <a:endParaRPr lang="en-GB" sz="3000" dirty="0">
              <a:solidFill>
                <a:schemeClr val="bg1"/>
              </a:solidFill>
              <a:effectLst>
                <a:glow rad="292100">
                  <a:schemeClr val="tx1"/>
                </a:glow>
              </a:effectLst>
              <a:latin typeface="Kings Caslon Text" panose="02000503000000020003" pitchFamily="2" charset="0"/>
            </a:endParaRPr>
          </a:p>
        </p:txBody>
      </p:sp>
    </p:spTree>
    <p:extLst>
      <p:ext uri="{BB962C8B-B14F-4D97-AF65-F5344CB8AC3E}">
        <p14:creationId xmlns:p14="http://schemas.microsoft.com/office/powerpoint/2010/main" val="791912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5EC43AD-A840-1ABB-B24B-96CF8A89676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121D4BE-B97A-841D-B7EF-AAEB38EDEDF6}"/>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2" name="TextBox 1">
            <a:extLst>
              <a:ext uri="{FF2B5EF4-FFF2-40B4-BE49-F238E27FC236}">
                <a16:creationId xmlns:a16="http://schemas.microsoft.com/office/drawing/2014/main" id="{FFCED165-9E28-D4FC-1912-B82001AAB4F6}"/>
              </a:ext>
            </a:extLst>
          </p:cNvPr>
          <p:cNvSpPr txBox="1"/>
          <p:nvPr/>
        </p:nvSpPr>
        <p:spPr>
          <a:xfrm>
            <a:off x="100759" y="117815"/>
            <a:ext cx="11977884" cy="1137376"/>
          </a:xfrm>
          <a:prstGeom prst="rect">
            <a:avLst/>
          </a:prstGeom>
          <a:noFill/>
        </p:spPr>
        <p:txBody>
          <a:bodyPr wrap="square" rtlCol="0">
            <a:spAutoFit/>
          </a:bodyPr>
          <a:lstStyle/>
          <a:p>
            <a:pPr algn="ctr">
              <a:lnSpc>
                <a:spcPct val="150000"/>
              </a:lnSpc>
            </a:pPr>
            <a:r>
              <a:rPr lang="en-GB" sz="5000" dirty="0">
                <a:solidFill>
                  <a:schemeClr val="bg1"/>
                </a:solidFill>
                <a:effectLst>
                  <a:glow rad="292100">
                    <a:schemeClr val="tx1"/>
                  </a:glow>
                </a:effectLst>
                <a:latin typeface="Kings Caslon Text" panose="02000503000000020003" pitchFamily="2" charset="0"/>
              </a:rPr>
              <a:t>STEP BY STEP INSTRUCTIONS</a:t>
            </a:r>
          </a:p>
        </p:txBody>
      </p:sp>
      <p:sp>
        <p:nvSpPr>
          <p:cNvPr id="3" name="TextBox 2">
            <a:extLst>
              <a:ext uri="{FF2B5EF4-FFF2-40B4-BE49-F238E27FC236}">
                <a16:creationId xmlns:a16="http://schemas.microsoft.com/office/drawing/2014/main" id="{74AF51A8-1AB6-61B7-2442-93D793090C4B}"/>
              </a:ext>
            </a:extLst>
          </p:cNvPr>
          <p:cNvSpPr txBox="1"/>
          <p:nvPr/>
        </p:nvSpPr>
        <p:spPr>
          <a:xfrm>
            <a:off x="14482" y="1956020"/>
            <a:ext cx="12150437" cy="2793072"/>
          </a:xfrm>
          <a:prstGeom prst="rect">
            <a:avLst/>
          </a:prstGeom>
          <a:noFill/>
        </p:spPr>
        <p:txBody>
          <a:bodyPr wrap="square" lIns="91440" tIns="45720" rIns="91440" bIns="45720" rtlCol="0" anchor="t">
            <a:spAutoFit/>
          </a:bodyPr>
          <a:lstStyle/>
          <a:p>
            <a:pPr algn="ctr">
              <a:lnSpc>
                <a:spcPct val="150000"/>
              </a:lnSpc>
            </a:pPr>
            <a:r>
              <a:rPr lang="en-GB" sz="3000" dirty="0">
                <a:solidFill>
                  <a:schemeClr val="bg1"/>
                </a:solidFill>
                <a:effectLst>
                  <a:glow rad="292100">
                    <a:schemeClr val="tx1"/>
                  </a:glow>
                </a:effectLst>
                <a:latin typeface="Kings Caslon Text" panose="02000503000000020003" pitchFamily="2" charset="0"/>
              </a:rPr>
              <a:t>STEP 11</a:t>
            </a:r>
          </a:p>
          <a:p>
            <a:pPr algn="ctr">
              <a:lnSpc>
                <a:spcPct val="150000"/>
              </a:lnSpc>
            </a:pPr>
            <a:r>
              <a:rPr lang="en-GB" sz="3000" dirty="0">
                <a:solidFill>
                  <a:schemeClr val="bg1"/>
                </a:solidFill>
                <a:effectLst>
                  <a:glow rad="292100">
                    <a:schemeClr val="tx1"/>
                  </a:glow>
                </a:effectLst>
                <a:latin typeface="Kings Caslon Text" panose="02000503000000020003" pitchFamily="2" charset="0"/>
              </a:rPr>
              <a:t>Check PPMS Booking System</a:t>
            </a: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p:txBody>
      </p:sp>
    </p:spTree>
    <p:extLst>
      <p:ext uri="{BB962C8B-B14F-4D97-AF65-F5344CB8AC3E}">
        <p14:creationId xmlns:p14="http://schemas.microsoft.com/office/powerpoint/2010/main" val="1705597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500F848-4C48-6FAA-7B32-4EFA399180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D1FEBBF-7BA7-4307-7EB8-26818E234068}"/>
              </a:ext>
            </a:extLst>
          </p:cNvPr>
          <p:cNvSpPr txBox="1"/>
          <p:nvPr/>
        </p:nvSpPr>
        <p:spPr>
          <a:xfrm>
            <a:off x="2241063" y="612844"/>
            <a:ext cx="7709874" cy="5940088"/>
          </a:xfrm>
          <a:prstGeom prst="rect">
            <a:avLst/>
          </a:prstGeom>
          <a:noFill/>
        </p:spPr>
        <p:txBody>
          <a:bodyPr wrap="square" rtlCol="0">
            <a:spAutoFit/>
          </a:bodyPr>
          <a:lstStyle/>
          <a:p>
            <a:pPr marL="457200" indent="-457200">
              <a:buFont typeface="+mj-lt"/>
              <a:buAutoNum type="arabicPeriod"/>
            </a:pPr>
            <a:r>
              <a:rPr lang="en-GB" sz="2000" dirty="0">
                <a:solidFill>
                  <a:srgbClr val="FF0000"/>
                </a:solidFill>
                <a:effectLst>
                  <a:glow rad="292100">
                    <a:srgbClr val="FFFF00"/>
                  </a:glow>
                </a:effectLst>
                <a:latin typeface="Kings Caslon Text" panose="02000503000000020003" pitchFamily="2" charset="0"/>
              </a:rPr>
              <a:t>ALWAYS check PPMS booking system at the </a:t>
            </a:r>
            <a:r>
              <a:rPr lang="en-GB" sz="2000" b="1" dirty="0">
                <a:solidFill>
                  <a:srgbClr val="FF0000"/>
                </a:solidFill>
                <a:effectLst>
                  <a:glow rad="292100">
                    <a:srgbClr val="FFFF00"/>
                  </a:glow>
                </a:effectLst>
                <a:latin typeface="Kings Caslon Text" panose="02000503000000020003" pitchFamily="2" charset="0"/>
              </a:rPr>
              <a:t>END</a:t>
            </a:r>
            <a:r>
              <a:rPr lang="en-GB" sz="2000" dirty="0">
                <a:solidFill>
                  <a:srgbClr val="FF0000"/>
                </a:solidFill>
                <a:effectLst>
                  <a:glow rad="292100">
                    <a:srgbClr val="FFFF00"/>
                  </a:glow>
                </a:effectLst>
                <a:latin typeface="Kings Caslon Text" panose="02000503000000020003" pitchFamily="2" charset="0"/>
              </a:rPr>
              <a:t> of your session, to see if anyone if using it after you. </a:t>
            </a:r>
          </a:p>
          <a:p>
            <a:pPr marL="457200" indent="-457200">
              <a:buFont typeface="+mj-lt"/>
              <a:buAutoNum type="arabicPeriod"/>
            </a:pPr>
            <a:endParaRPr lang="en-GB" sz="2000" dirty="0">
              <a:solidFill>
                <a:schemeClr val="bg1"/>
              </a:solidFill>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If another user is booked on within 2 hours, please leave the microscope on, you just need to make sure your NIS-Elements software is closed, your data transferred and finally, sign out of Windows from ‘Start’ (bottom left).</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If no one is booked on within 2 hours, please close the NIS-Elements software if you haven’t already, then switch off the system in reverse order. Please watch the 3Cam switch off video here:</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Before you leave, please help us keep the room clean, use ethanol to clean up any accidental oil and media spills, the bins in the WCIC are for paper waste ONLY, please take any other rubbish with you (i.e. gloves and sample) and dispose of them in the main wet labs.</a:t>
            </a:r>
          </a:p>
          <a:p>
            <a:pPr marL="457200" indent="-457200">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buFont typeface="+mj-lt"/>
              <a:buAutoNum type="arabicPeriod"/>
            </a:pPr>
            <a:r>
              <a:rPr lang="en-GB" sz="2000" dirty="0">
                <a:solidFill>
                  <a:schemeClr val="bg1"/>
                </a:solidFill>
                <a:effectLst>
                  <a:glow rad="292100">
                    <a:schemeClr val="tx1"/>
                  </a:glow>
                </a:effectLst>
                <a:latin typeface="Kings Caslon Text" panose="02000503000000020003" pitchFamily="2" charset="0"/>
              </a:rPr>
              <a:t>Thank you and enjoy imaging.</a:t>
            </a:r>
          </a:p>
        </p:txBody>
      </p:sp>
    </p:spTree>
    <p:extLst>
      <p:ext uri="{BB962C8B-B14F-4D97-AF65-F5344CB8AC3E}">
        <p14:creationId xmlns:p14="http://schemas.microsoft.com/office/powerpoint/2010/main" val="13541777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D64C688-1347-1B94-DCB8-1CA7AF1A303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C2A7895-057F-1E0B-2387-F4F95E013903}"/>
              </a:ext>
            </a:extLst>
          </p:cNvPr>
          <p:cNvSpPr/>
          <p:nvPr/>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glow rad="292100">
                  <a:schemeClr val="tx1"/>
                </a:glow>
              </a:effectLst>
            </a:endParaRPr>
          </a:p>
        </p:txBody>
      </p:sp>
      <p:sp>
        <p:nvSpPr>
          <p:cNvPr id="3" name="TextBox 2">
            <a:extLst>
              <a:ext uri="{FF2B5EF4-FFF2-40B4-BE49-F238E27FC236}">
                <a16:creationId xmlns:a16="http://schemas.microsoft.com/office/drawing/2014/main" id="{FEF468FD-0864-5459-AD85-B7BFE3FA3EB6}"/>
              </a:ext>
            </a:extLst>
          </p:cNvPr>
          <p:cNvSpPr txBox="1"/>
          <p:nvPr/>
        </p:nvSpPr>
        <p:spPr>
          <a:xfrm>
            <a:off x="14482" y="1956020"/>
            <a:ext cx="12150437" cy="2790764"/>
          </a:xfrm>
          <a:prstGeom prst="rect">
            <a:avLst/>
          </a:prstGeom>
          <a:noFill/>
        </p:spPr>
        <p:txBody>
          <a:bodyPr wrap="square" lIns="91440" tIns="45720" rIns="91440" bIns="45720" rtlCol="0" anchor="t">
            <a:spAutoFit/>
          </a:bodyPr>
          <a:lstStyle/>
          <a:p>
            <a:pPr algn="ctr">
              <a:lnSpc>
                <a:spcPct val="150000"/>
              </a:lnSpc>
            </a:pPr>
            <a:endParaRPr lang="en-GB" sz="3000" dirty="0">
              <a:solidFill>
                <a:schemeClr val="bg1"/>
              </a:solidFill>
              <a:effectLst>
                <a:glow rad="292100">
                  <a:schemeClr val="tx1"/>
                </a:glow>
              </a:effectLst>
              <a:latin typeface="Kings Caslon Text"/>
            </a:endParaRPr>
          </a:p>
          <a:p>
            <a:pPr algn="ctr">
              <a:lnSpc>
                <a:spcPct val="150000"/>
              </a:lnSpc>
            </a:pPr>
            <a:r>
              <a:rPr lang="en-GB" sz="3000">
                <a:solidFill>
                  <a:schemeClr val="bg1"/>
                </a:solidFill>
                <a:effectLst>
                  <a:glow rad="292100">
                    <a:schemeClr val="tx1"/>
                  </a:glow>
                </a:effectLst>
                <a:latin typeface="Kings Caslon Text"/>
              </a:rPr>
              <a:t>Happy Imaging</a:t>
            </a:r>
            <a:endParaRPr lang="en-US">
              <a:solidFill>
                <a:schemeClr val="bg1"/>
              </a:solidFill>
            </a:endParaRP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a:p>
            <a:pPr algn="ctr">
              <a:lnSpc>
                <a:spcPct val="150000"/>
              </a:lnSpc>
            </a:pPr>
            <a:endParaRPr lang="en-GB" sz="3000" dirty="0">
              <a:solidFill>
                <a:schemeClr val="bg1"/>
              </a:solidFill>
              <a:effectLst>
                <a:glow rad="292100">
                  <a:schemeClr val="tx1"/>
                </a:glow>
              </a:effectLst>
              <a:latin typeface="Kings Caslon Text" panose="02000503000000020003" pitchFamily="2" charset="0"/>
            </a:endParaRPr>
          </a:p>
        </p:txBody>
      </p:sp>
    </p:spTree>
    <p:extLst>
      <p:ext uri="{BB962C8B-B14F-4D97-AF65-F5344CB8AC3E}">
        <p14:creationId xmlns:p14="http://schemas.microsoft.com/office/powerpoint/2010/main" val="2067039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42D6E14-70F6-0B75-CA6E-3F614AA0772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C90C7E0-843E-F0A8-0F61-15E42D89D92B}"/>
              </a:ext>
            </a:extLst>
          </p:cNvPr>
          <p:cNvPicPr>
            <a:picLocks noChangeAspect="1"/>
          </p:cNvPicPr>
          <p:nvPr/>
        </p:nvPicPr>
        <p:blipFill>
          <a:blip r:embed="rId3"/>
          <a:srcRect l="71016" t="7653" r="-86" b="8470"/>
          <a:stretch>
            <a:fillRect/>
          </a:stretch>
        </p:blipFill>
        <p:spPr>
          <a:xfrm>
            <a:off x="591601" y="552762"/>
            <a:ext cx="3282844" cy="5752476"/>
          </a:xfrm>
          <a:prstGeom prst="rect">
            <a:avLst/>
          </a:prstGeom>
        </p:spPr>
      </p:pic>
      <p:sp>
        <p:nvSpPr>
          <p:cNvPr id="3" name="TextBox 2">
            <a:extLst>
              <a:ext uri="{FF2B5EF4-FFF2-40B4-BE49-F238E27FC236}">
                <a16:creationId xmlns:a16="http://schemas.microsoft.com/office/drawing/2014/main" id="{8B85989E-BD86-31E1-D9FE-6B8DE22F999A}"/>
              </a:ext>
            </a:extLst>
          </p:cNvPr>
          <p:cNvSpPr txBox="1"/>
          <p:nvPr/>
        </p:nvSpPr>
        <p:spPr>
          <a:xfrm>
            <a:off x="5349064" y="2355557"/>
            <a:ext cx="184731" cy="507831"/>
          </a:xfrm>
          <a:prstGeom prst="rect">
            <a:avLst/>
          </a:prstGeom>
          <a:solidFill>
            <a:schemeClr val="tx1"/>
          </a:solidFill>
        </p:spPr>
        <p:txBody>
          <a:bodyPr wrap="none" rtlCol="0">
            <a:spAutoFit/>
          </a:bodyPr>
          <a:lstStyle/>
          <a:p>
            <a:pPr algn="ctr">
              <a:lnSpc>
                <a:spcPct val="150000"/>
              </a:lnSpc>
            </a:pPr>
            <a:endParaRPr lang="en-GB" sz="2000" dirty="0">
              <a:solidFill>
                <a:schemeClr val="bg1"/>
              </a:solidFill>
              <a:latin typeface="Kings Caslon Text" panose="02000503000000020003" pitchFamily="2" charset="0"/>
            </a:endParaRPr>
          </a:p>
        </p:txBody>
      </p:sp>
      <p:sp>
        <p:nvSpPr>
          <p:cNvPr id="11" name="TextBox 10">
            <a:extLst>
              <a:ext uri="{FF2B5EF4-FFF2-40B4-BE49-F238E27FC236}">
                <a16:creationId xmlns:a16="http://schemas.microsoft.com/office/drawing/2014/main" id="{2D2E22CA-8759-65E1-66C1-97273C362347}"/>
              </a:ext>
            </a:extLst>
          </p:cNvPr>
          <p:cNvSpPr txBox="1"/>
          <p:nvPr/>
        </p:nvSpPr>
        <p:spPr>
          <a:xfrm>
            <a:off x="4219354" y="506836"/>
            <a:ext cx="7072449" cy="507831"/>
          </a:xfrm>
          <a:prstGeom prst="rect">
            <a:avLst/>
          </a:prstGeom>
          <a:noFill/>
        </p:spPr>
        <p:txBody>
          <a:bodyPr wrap="none" rtlCol="0">
            <a:spAutoFit/>
          </a:bodyPr>
          <a:lstStyle/>
          <a:p>
            <a:pPr algn="ctr">
              <a:lnSpc>
                <a:spcPct val="150000"/>
              </a:lnSpc>
            </a:pPr>
            <a:r>
              <a:rPr lang="en-GB" sz="2000" dirty="0">
                <a:solidFill>
                  <a:schemeClr val="bg1"/>
                </a:solidFill>
                <a:effectLst>
                  <a:glow rad="292100">
                    <a:schemeClr val="tx1"/>
                  </a:glow>
                </a:effectLst>
                <a:latin typeface="Kings Caslon Text" panose="02000503000000020003" pitchFamily="2" charset="0"/>
              </a:rPr>
              <a:t>Adjust to initial settings before trying to see your sample on screen.</a:t>
            </a:r>
          </a:p>
        </p:txBody>
      </p:sp>
      <p:cxnSp>
        <p:nvCxnSpPr>
          <p:cNvPr id="12" name="Straight Arrow Connector 11">
            <a:extLst>
              <a:ext uri="{FF2B5EF4-FFF2-40B4-BE49-F238E27FC236}">
                <a16:creationId xmlns:a16="http://schemas.microsoft.com/office/drawing/2014/main" id="{A9D1396D-639F-9C86-60C4-8841F1F55314}"/>
              </a:ext>
            </a:extLst>
          </p:cNvPr>
          <p:cNvCxnSpPr>
            <a:cxnSpLocks/>
          </p:cNvCxnSpPr>
          <p:nvPr/>
        </p:nvCxnSpPr>
        <p:spPr>
          <a:xfrm flipH="1">
            <a:off x="1858780" y="2268941"/>
            <a:ext cx="2769733" cy="2650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68D3F99-FFBF-9E5E-1612-ED239A8F4543}"/>
              </a:ext>
            </a:extLst>
          </p:cNvPr>
          <p:cNvCxnSpPr>
            <a:cxnSpLocks/>
          </p:cNvCxnSpPr>
          <p:nvPr/>
        </p:nvCxnSpPr>
        <p:spPr>
          <a:xfrm flipH="1" flipV="1">
            <a:off x="2008682" y="4886793"/>
            <a:ext cx="2649009" cy="32978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A2E024B-4145-168B-CE9B-7D44AAFEC679}"/>
              </a:ext>
            </a:extLst>
          </p:cNvPr>
          <p:cNvCxnSpPr>
            <a:cxnSpLocks/>
          </p:cNvCxnSpPr>
          <p:nvPr/>
        </p:nvCxnSpPr>
        <p:spPr>
          <a:xfrm flipH="1">
            <a:off x="1772287" y="2282193"/>
            <a:ext cx="2885404" cy="58119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BFA3C58-62D1-7E59-274C-A51618F69423}"/>
              </a:ext>
            </a:extLst>
          </p:cNvPr>
          <p:cNvSpPr txBox="1"/>
          <p:nvPr/>
        </p:nvSpPr>
        <p:spPr>
          <a:xfrm>
            <a:off x="4689200" y="1724902"/>
            <a:ext cx="3387145" cy="982091"/>
          </a:xfrm>
          <a:prstGeom prst="rect">
            <a:avLst/>
          </a:prstGeom>
          <a:noFill/>
        </p:spPr>
        <p:txBody>
          <a:bodyPr wrap="square" rtlCol="0">
            <a:spAutoFit/>
          </a:bodyPr>
          <a:lstStyle/>
          <a:p>
            <a:pPr algn="ctr">
              <a:lnSpc>
                <a:spcPct val="150000"/>
              </a:lnSpc>
            </a:pPr>
            <a:r>
              <a:rPr lang="en-GB" sz="2000" dirty="0">
                <a:solidFill>
                  <a:schemeClr val="bg1"/>
                </a:solidFill>
                <a:effectLst>
                  <a:glow rad="292100">
                    <a:schemeClr val="tx1"/>
                  </a:glow>
                </a:effectLst>
                <a:latin typeface="Kings Caslon Text" panose="02000503000000020003" pitchFamily="2" charset="0"/>
              </a:rPr>
              <a:t>Exposure on 100ms</a:t>
            </a:r>
          </a:p>
          <a:p>
            <a:pPr algn="ctr">
              <a:lnSpc>
                <a:spcPct val="150000"/>
              </a:lnSpc>
            </a:pPr>
            <a:r>
              <a:rPr lang="en-GB" sz="2000" dirty="0">
                <a:solidFill>
                  <a:schemeClr val="bg1"/>
                </a:solidFill>
                <a:effectLst>
                  <a:glow rad="292100">
                    <a:schemeClr val="tx1"/>
                  </a:glow>
                </a:effectLst>
                <a:latin typeface="Kings Caslon Text" panose="02000503000000020003" pitchFamily="2" charset="0"/>
              </a:rPr>
              <a:t>Gain on 12-bit Gain 1</a:t>
            </a:r>
          </a:p>
        </p:txBody>
      </p:sp>
      <p:sp>
        <p:nvSpPr>
          <p:cNvPr id="16" name="TextBox 15">
            <a:extLst>
              <a:ext uri="{FF2B5EF4-FFF2-40B4-BE49-F238E27FC236}">
                <a16:creationId xmlns:a16="http://schemas.microsoft.com/office/drawing/2014/main" id="{DDE10F36-1F8A-FD99-D343-D0AE88345B73}"/>
              </a:ext>
            </a:extLst>
          </p:cNvPr>
          <p:cNvSpPr txBox="1"/>
          <p:nvPr/>
        </p:nvSpPr>
        <p:spPr>
          <a:xfrm>
            <a:off x="4437087" y="3066562"/>
            <a:ext cx="5779657" cy="1431161"/>
          </a:xfrm>
          <a:prstGeom prst="rect">
            <a:avLst/>
          </a:prstGeom>
          <a:noFill/>
        </p:spPr>
        <p:txBody>
          <a:bodyPr wrap="square" lIns="91440" tIns="45720" rIns="91440" bIns="45720" rtlCol="0" anchor="t">
            <a:spAutoFit/>
          </a:bodyPr>
          <a:lstStyle/>
          <a:p>
            <a:pPr algn="ctr">
              <a:lnSpc>
                <a:spcPct val="150000"/>
              </a:lnSpc>
            </a:pPr>
            <a:r>
              <a:rPr lang="en-GB" sz="2000" dirty="0">
                <a:solidFill>
                  <a:schemeClr val="bg1"/>
                </a:solidFill>
                <a:effectLst>
                  <a:glow rad="292100">
                    <a:schemeClr val="tx1"/>
                  </a:glow>
                </a:effectLst>
                <a:latin typeface="Kings Caslon Text"/>
              </a:rPr>
              <a:t>The channel button you are on ( e.g. </a:t>
            </a:r>
            <a:r>
              <a:rPr lang="en-GB" sz="2000" dirty="0" err="1">
                <a:solidFill>
                  <a:schemeClr val="bg1"/>
                </a:solidFill>
                <a:effectLst>
                  <a:glow rad="292100">
                    <a:schemeClr val="tx1"/>
                  </a:glow>
                </a:effectLst>
                <a:latin typeface="Kings Caslon Text"/>
              </a:rPr>
              <a:t>MyGreen</a:t>
            </a:r>
            <a:r>
              <a:rPr lang="en-GB" sz="2000" dirty="0">
                <a:solidFill>
                  <a:schemeClr val="bg1"/>
                </a:solidFill>
                <a:effectLst>
                  <a:glow rad="292100">
                    <a:schemeClr val="tx1"/>
                  </a:glow>
                </a:effectLst>
                <a:latin typeface="Kings Caslon Text"/>
              </a:rPr>
              <a:t> ) will automatically select the correct wavelength  (e.g.470nm), please do not change this.</a:t>
            </a:r>
          </a:p>
        </p:txBody>
      </p:sp>
      <p:sp>
        <p:nvSpPr>
          <p:cNvPr id="17" name="TextBox 16">
            <a:extLst>
              <a:ext uri="{FF2B5EF4-FFF2-40B4-BE49-F238E27FC236}">
                <a16:creationId xmlns:a16="http://schemas.microsoft.com/office/drawing/2014/main" id="{26CD497B-8459-0A83-03A4-9C17046ADB05}"/>
              </a:ext>
            </a:extLst>
          </p:cNvPr>
          <p:cNvSpPr txBox="1"/>
          <p:nvPr/>
        </p:nvSpPr>
        <p:spPr>
          <a:xfrm>
            <a:off x="4862746" y="4915283"/>
            <a:ext cx="2671565" cy="507831"/>
          </a:xfrm>
          <a:prstGeom prst="rect">
            <a:avLst/>
          </a:prstGeom>
          <a:noFill/>
        </p:spPr>
        <p:txBody>
          <a:bodyPr wrap="none" rtlCol="0">
            <a:spAutoFit/>
          </a:bodyPr>
          <a:lstStyle/>
          <a:p>
            <a:pPr algn="ctr">
              <a:lnSpc>
                <a:spcPct val="150000"/>
              </a:lnSpc>
            </a:pPr>
            <a:r>
              <a:rPr lang="en-GB" sz="2000" dirty="0">
                <a:solidFill>
                  <a:schemeClr val="bg1"/>
                </a:solidFill>
                <a:effectLst>
                  <a:glow rad="292100">
                    <a:schemeClr val="tx1"/>
                  </a:glow>
                </a:effectLst>
                <a:latin typeface="Kings Caslon Text" panose="02000503000000020003" pitchFamily="2" charset="0"/>
              </a:rPr>
              <a:t>Fluorescent power 20%</a:t>
            </a:r>
          </a:p>
        </p:txBody>
      </p:sp>
      <p:cxnSp>
        <p:nvCxnSpPr>
          <p:cNvPr id="18" name="Straight Arrow Connector 17">
            <a:extLst>
              <a:ext uri="{FF2B5EF4-FFF2-40B4-BE49-F238E27FC236}">
                <a16:creationId xmlns:a16="http://schemas.microsoft.com/office/drawing/2014/main" id="{8FB0F8C2-773C-7A2B-8B4E-9C829D490BFC}"/>
              </a:ext>
            </a:extLst>
          </p:cNvPr>
          <p:cNvCxnSpPr>
            <a:cxnSpLocks/>
          </p:cNvCxnSpPr>
          <p:nvPr/>
        </p:nvCxnSpPr>
        <p:spPr>
          <a:xfrm flipH="1">
            <a:off x="1154243" y="3695519"/>
            <a:ext cx="3503448" cy="10630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200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A30FEF6-DAA5-41AD-9F7D-8A7D7DB3B3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68313E-1130-D6BD-6E5B-49A07C07122B}"/>
              </a:ext>
            </a:extLst>
          </p:cNvPr>
          <p:cNvSpPr txBox="1"/>
          <p:nvPr/>
        </p:nvSpPr>
        <p:spPr>
          <a:xfrm>
            <a:off x="5349064" y="2243015"/>
            <a:ext cx="184731" cy="507831"/>
          </a:xfrm>
          <a:prstGeom prst="rect">
            <a:avLst/>
          </a:prstGeom>
          <a:solidFill>
            <a:schemeClr val="tx1"/>
          </a:solidFill>
        </p:spPr>
        <p:txBody>
          <a:bodyPr wrap="none" rtlCol="0">
            <a:spAutoFit/>
          </a:bodyPr>
          <a:lstStyle/>
          <a:p>
            <a:pPr algn="ctr">
              <a:lnSpc>
                <a:spcPct val="150000"/>
              </a:lnSpc>
            </a:pPr>
            <a:endParaRPr lang="en-GB" sz="2000" dirty="0">
              <a:solidFill>
                <a:schemeClr val="bg1"/>
              </a:solidFill>
              <a:latin typeface="Kings Caslon Text" panose="02000503000000020003" pitchFamily="2" charset="0"/>
            </a:endParaRPr>
          </a:p>
        </p:txBody>
      </p:sp>
      <p:pic>
        <p:nvPicPr>
          <p:cNvPr id="3" name="Picture 2">
            <a:extLst>
              <a:ext uri="{FF2B5EF4-FFF2-40B4-BE49-F238E27FC236}">
                <a16:creationId xmlns:a16="http://schemas.microsoft.com/office/drawing/2014/main" id="{852A07B9-DA54-195A-5A12-6498D24438B2}"/>
              </a:ext>
            </a:extLst>
          </p:cNvPr>
          <p:cNvPicPr>
            <a:picLocks noChangeAspect="1"/>
          </p:cNvPicPr>
          <p:nvPr/>
        </p:nvPicPr>
        <p:blipFill>
          <a:blip r:embed="rId3"/>
          <a:srcRect l="-164" t="-495" r="-278" b="-1104"/>
          <a:stretch>
            <a:fillRect/>
          </a:stretch>
        </p:blipFill>
        <p:spPr>
          <a:xfrm>
            <a:off x="1090863" y="208476"/>
            <a:ext cx="10655482" cy="6536982"/>
          </a:xfrm>
          <a:prstGeom prst="rect">
            <a:avLst/>
          </a:prstGeom>
        </p:spPr>
      </p:pic>
      <p:cxnSp>
        <p:nvCxnSpPr>
          <p:cNvPr id="4" name="Straight Arrow Connector 3">
            <a:extLst>
              <a:ext uri="{FF2B5EF4-FFF2-40B4-BE49-F238E27FC236}">
                <a16:creationId xmlns:a16="http://schemas.microsoft.com/office/drawing/2014/main" id="{6B7BC189-5DA8-559B-51A6-4A493B374C3C}"/>
              </a:ext>
            </a:extLst>
          </p:cNvPr>
          <p:cNvCxnSpPr>
            <a:cxnSpLocks/>
            <a:stCxn id="5" idx="0"/>
          </p:cNvCxnSpPr>
          <p:nvPr/>
        </p:nvCxnSpPr>
        <p:spPr>
          <a:xfrm flipV="1">
            <a:off x="6095999" y="944733"/>
            <a:ext cx="1219201" cy="108925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E0114D5-756A-A13E-C0C5-8FD14C599618}"/>
              </a:ext>
            </a:extLst>
          </p:cNvPr>
          <p:cNvSpPr txBox="1"/>
          <p:nvPr/>
        </p:nvSpPr>
        <p:spPr>
          <a:xfrm>
            <a:off x="4714666" y="2033987"/>
            <a:ext cx="2762665" cy="3277820"/>
          </a:xfrm>
          <a:prstGeom prst="rect">
            <a:avLst/>
          </a:prstGeom>
          <a:noFill/>
        </p:spPr>
        <p:txBody>
          <a:bodyPr wrap="square" rtlCol="0">
            <a:spAutoFit/>
          </a:bodyPr>
          <a:lstStyle/>
          <a:p>
            <a:pPr algn="ctr">
              <a:lnSpc>
                <a:spcPct val="150000"/>
              </a:lnSpc>
            </a:pPr>
            <a:endParaRPr lang="en-GB" sz="2000" dirty="0">
              <a:solidFill>
                <a:schemeClr val="bg1"/>
              </a:solidFill>
              <a:effectLst>
                <a:glow rad="292100">
                  <a:schemeClr val="tx1"/>
                </a:glow>
              </a:effectLst>
              <a:latin typeface="Kings Caslon Text" panose="02000503000000020003" pitchFamily="2" charset="0"/>
            </a:endParaRPr>
          </a:p>
          <a:p>
            <a:pPr algn="ctr">
              <a:lnSpc>
                <a:spcPct val="150000"/>
              </a:lnSpc>
            </a:pPr>
            <a:r>
              <a:rPr lang="en-GB" sz="2000" dirty="0">
                <a:solidFill>
                  <a:schemeClr val="bg1"/>
                </a:solidFill>
                <a:effectLst>
                  <a:glow rad="292100">
                    <a:schemeClr val="tx1"/>
                  </a:glow>
                </a:effectLst>
                <a:latin typeface="Kings Caslon Text" panose="02000503000000020003" pitchFamily="2" charset="0"/>
              </a:rPr>
              <a:t>Click on LIVE</a:t>
            </a:r>
          </a:p>
          <a:p>
            <a:pPr algn="ctr">
              <a:lnSpc>
                <a:spcPct val="150000"/>
              </a:lnSpc>
            </a:pPr>
            <a:endParaRPr lang="en-GB" sz="2000" dirty="0">
              <a:solidFill>
                <a:schemeClr val="bg1"/>
              </a:solidFill>
              <a:effectLst>
                <a:glow rad="292100">
                  <a:schemeClr val="tx1"/>
                </a:glow>
              </a:effectLst>
              <a:latin typeface="Kings Caslon Text" panose="02000503000000020003" pitchFamily="2" charset="0"/>
            </a:endParaRPr>
          </a:p>
          <a:p>
            <a:pPr algn="ctr">
              <a:lnSpc>
                <a:spcPct val="150000"/>
              </a:lnSpc>
            </a:pPr>
            <a:r>
              <a:rPr lang="en-GB" sz="2000" dirty="0">
                <a:solidFill>
                  <a:schemeClr val="bg1"/>
                </a:solidFill>
                <a:effectLst>
                  <a:glow rad="292100">
                    <a:schemeClr val="tx1"/>
                  </a:glow>
                </a:effectLst>
                <a:latin typeface="Kings Caslon Text" panose="02000503000000020003" pitchFamily="2" charset="0"/>
              </a:rPr>
              <a:t>Then click on the “4 arrows” button to see the entire field of view.</a:t>
            </a:r>
          </a:p>
          <a:p>
            <a:pPr algn="ctr">
              <a:lnSpc>
                <a:spcPct val="150000"/>
              </a:lnSpc>
            </a:pPr>
            <a:endParaRPr lang="en-GB" sz="2000" dirty="0">
              <a:solidFill>
                <a:schemeClr val="bg1"/>
              </a:solidFill>
              <a:effectLst>
                <a:glow rad="292100">
                  <a:schemeClr val="tx1"/>
                </a:glow>
              </a:effectLst>
              <a:latin typeface="Kings Caslon Text" panose="02000503000000020003" pitchFamily="2" charset="0"/>
            </a:endParaRPr>
          </a:p>
        </p:txBody>
      </p:sp>
      <p:cxnSp>
        <p:nvCxnSpPr>
          <p:cNvPr id="6" name="Straight Arrow Connector 5">
            <a:extLst>
              <a:ext uri="{FF2B5EF4-FFF2-40B4-BE49-F238E27FC236}">
                <a16:creationId xmlns:a16="http://schemas.microsoft.com/office/drawing/2014/main" id="{26E853BE-9A6D-CE83-C6E0-0E477E79D479}"/>
              </a:ext>
            </a:extLst>
          </p:cNvPr>
          <p:cNvCxnSpPr>
            <a:cxnSpLocks/>
            <a:stCxn id="5" idx="0"/>
          </p:cNvCxnSpPr>
          <p:nvPr/>
        </p:nvCxnSpPr>
        <p:spPr>
          <a:xfrm flipV="1">
            <a:off x="6095999" y="1111348"/>
            <a:ext cx="2640038" cy="92263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267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A02E728-65F9-B34D-ECAF-D45F699D2D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6AC11A-70BF-6FBB-1250-6D2E6A8701E5}"/>
              </a:ext>
            </a:extLst>
          </p:cNvPr>
          <p:cNvSpPr txBox="1"/>
          <p:nvPr/>
        </p:nvSpPr>
        <p:spPr>
          <a:xfrm>
            <a:off x="4936520" y="2355557"/>
            <a:ext cx="184731" cy="507831"/>
          </a:xfrm>
          <a:prstGeom prst="rect">
            <a:avLst/>
          </a:prstGeom>
          <a:solidFill>
            <a:schemeClr val="tx1"/>
          </a:solidFill>
        </p:spPr>
        <p:txBody>
          <a:bodyPr wrap="none" rtlCol="0">
            <a:spAutoFit/>
          </a:bodyPr>
          <a:lstStyle/>
          <a:p>
            <a:pPr algn="ctr">
              <a:lnSpc>
                <a:spcPct val="150000"/>
              </a:lnSpc>
            </a:pPr>
            <a:endParaRPr lang="en-GB" sz="2000" dirty="0">
              <a:solidFill>
                <a:schemeClr val="bg1"/>
              </a:solidFill>
              <a:latin typeface="Kings Caslon Text" panose="02000503000000020003" pitchFamily="2" charset="0"/>
            </a:endParaRPr>
          </a:p>
        </p:txBody>
      </p:sp>
      <p:pic>
        <p:nvPicPr>
          <p:cNvPr id="3" name="Picture 2">
            <a:extLst>
              <a:ext uri="{FF2B5EF4-FFF2-40B4-BE49-F238E27FC236}">
                <a16:creationId xmlns:a16="http://schemas.microsoft.com/office/drawing/2014/main" id="{87432B20-D9B8-5291-4879-F6402BBC0BE9}"/>
              </a:ext>
            </a:extLst>
          </p:cNvPr>
          <p:cNvPicPr>
            <a:picLocks noChangeAspect="1"/>
          </p:cNvPicPr>
          <p:nvPr/>
        </p:nvPicPr>
        <p:blipFill>
          <a:blip r:embed="rId3"/>
          <a:srcRect l="-347" t="-495" r="-279" b="-1104"/>
          <a:stretch>
            <a:fillRect/>
          </a:stretch>
        </p:blipFill>
        <p:spPr>
          <a:xfrm>
            <a:off x="758529" y="160509"/>
            <a:ext cx="10674941" cy="6536982"/>
          </a:xfrm>
          <a:prstGeom prst="rect">
            <a:avLst/>
          </a:prstGeom>
        </p:spPr>
      </p:pic>
      <p:sp>
        <p:nvSpPr>
          <p:cNvPr id="4" name="TextBox 3">
            <a:extLst>
              <a:ext uri="{FF2B5EF4-FFF2-40B4-BE49-F238E27FC236}">
                <a16:creationId xmlns:a16="http://schemas.microsoft.com/office/drawing/2014/main" id="{5294B1C4-5AAE-99BA-B265-9F6B5F6617F0}"/>
              </a:ext>
            </a:extLst>
          </p:cNvPr>
          <p:cNvSpPr txBox="1"/>
          <p:nvPr/>
        </p:nvSpPr>
        <p:spPr>
          <a:xfrm>
            <a:off x="3770142" y="1218734"/>
            <a:ext cx="4276578" cy="4662815"/>
          </a:xfrm>
          <a:prstGeom prst="rect">
            <a:avLst/>
          </a:prstGeom>
          <a:noFill/>
        </p:spPr>
        <p:txBody>
          <a:bodyPr wrap="square" rtlCol="0">
            <a:spAutoFit/>
          </a:bodyPr>
          <a:lstStyle/>
          <a:p>
            <a:pPr algn="ctr">
              <a:lnSpc>
                <a:spcPct val="150000"/>
              </a:lnSpc>
            </a:pPr>
            <a:r>
              <a:rPr lang="en-GB" sz="2000" dirty="0">
                <a:solidFill>
                  <a:schemeClr val="bg1"/>
                </a:solidFill>
                <a:effectLst>
                  <a:glow rad="292100">
                    <a:schemeClr val="tx1"/>
                  </a:glow>
                </a:effectLst>
                <a:latin typeface="Kings Caslon Text" panose="02000503000000020003" pitchFamily="2" charset="0"/>
              </a:rPr>
              <a:t>If you can’t see your sample or it’s very dim, there are 3 things you need to change, to see your sample clearly.</a:t>
            </a:r>
          </a:p>
          <a:p>
            <a:pPr algn="ctr">
              <a:lnSpc>
                <a:spcPct val="150000"/>
              </a:lnSpc>
            </a:pPr>
            <a:endParaRPr lang="en-GB" sz="2000" dirty="0">
              <a:solidFill>
                <a:schemeClr val="bg1"/>
              </a:solidFill>
              <a:effectLst>
                <a:glow rad="292100">
                  <a:schemeClr val="tx1"/>
                </a:glow>
              </a:effectLst>
              <a:latin typeface="Kings Caslon Text" panose="02000503000000020003" pitchFamily="2" charset="0"/>
            </a:endParaRPr>
          </a:p>
          <a:p>
            <a:pPr marL="457200" indent="-457200" algn="ctr">
              <a:lnSpc>
                <a:spcPct val="150000"/>
              </a:lnSpc>
              <a:buFont typeface="+mj-lt"/>
              <a:buAutoNum type="arabicPeriod"/>
            </a:pPr>
            <a:r>
              <a:rPr lang="en-GB" sz="2000" dirty="0">
                <a:solidFill>
                  <a:schemeClr val="bg1"/>
                </a:solidFill>
                <a:effectLst>
                  <a:glow rad="292100">
                    <a:schemeClr val="tx1"/>
                  </a:glow>
                </a:effectLst>
                <a:latin typeface="Kings Caslon Text" panose="02000503000000020003" pitchFamily="2" charset="0"/>
              </a:rPr>
              <a:t>Adjust your LUTs</a:t>
            </a:r>
          </a:p>
          <a:p>
            <a:pPr marL="457200" indent="-457200" algn="ctr">
              <a:lnSpc>
                <a:spcPct val="150000"/>
              </a:lnSpc>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lgn="ctr">
              <a:lnSpc>
                <a:spcPct val="150000"/>
              </a:lnSpc>
              <a:buFont typeface="+mj-lt"/>
              <a:buAutoNum type="arabicPeriod"/>
            </a:pPr>
            <a:r>
              <a:rPr lang="en-GB" sz="2000" dirty="0">
                <a:solidFill>
                  <a:schemeClr val="bg1"/>
                </a:solidFill>
                <a:effectLst>
                  <a:glow rad="292100">
                    <a:schemeClr val="tx1"/>
                  </a:glow>
                </a:effectLst>
                <a:latin typeface="Kings Caslon Text" panose="02000503000000020003" pitchFamily="2" charset="0"/>
              </a:rPr>
              <a:t>Focus on camera</a:t>
            </a:r>
          </a:p>
          <a:p>
            <a:pPr marL="457200" indent="-457200" algn="ctr">
              <a:lnSpc>
                <a:spcPct val="150000"/>
              </a:lnSpc>
              <a:buFont typeface="+mj-lt"/>
              <a:buAutoNum type="arabicPeriod"/>
            </a:pPr>
            <a:endParaRPr lang="en-GB" sz="2000" dirty="0">
              <a:solidFill>
                <a:schemeClr val="bg1"/>
              </a:solidFill>
              <a:effectLst>
                <a:glow rad="292100">
                  <a:schemeClr val="tx1"/>
                </a:glow>
              </a:effectLst>
              <a:latin typeface="Kings Caslon Text" panose="02000503000000020003" pitchFamily="2" charset="0"/>
            </a:endParaRPr>
          </a:p>
          <a:p>
            <a:pPr marL="457200" indent="-457200" algn="ctr">
              <a:lnSpc>
                <a:spcPct val="150000"/>
              </a:lnSpc>
              <a:buFont typeface="+mj-lt"/>
              <a:buAutoNum type="arabicPeriod"/>
            </a:pPr>
            <a:r>
              <a:rPr lang="en-GB" sz="2000" dirty="0">
                <a:solidFill>
                  <a:schemeClr val="bg1"/>
                </a:solidFill>
                <a:effectLst>
                  <a:glow rad="292100">
                    <a:schemeClr val="tx1"/>
                  </a:glow>
                </a:effectLst>
                <a:latin typeface="Kings Caslon Text" panose="02000503000000020003" pitchFamily="2" charset="0"/>
              </a:rPr>
              <a:t>Optimise exposure times and fluorescent powers</a:t>
            </a:r>
          </a:p>
        </p:txBody>
      </p:sp>
    </p:spTree>
    <p:extLst>
      <p:ext uri="{BB962C8B-B14F-4D97-AF65-F5344CB8AC3E}">
        <p14:creationId xmlns:p14="http://schemas.microsoft.com/office/powerpoint/2010/main" val="2013673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56D08FAB-FD17-7142-929B-6FFAD9703093}" vid="{84D18660-6000-DF4C-B51E-51C7FA87A6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a785be2-3fb7-4cf5-ba01-a139fb400fbc" xsi:nil="true"/>
    <lcf76f155ced4ddcb4097134ff3c332f xmlns="5e323bc7-e7a8-4a1b-82f2-05f1e91fb81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B8E5E31840CD4D89A3990847FEB204" ma:contentTypeVersion="15" ma:contentTypeDescription="Create a new document." ma:contentTypeScope="" ma:versionID="7a65db3e4b577157680f8be323c2fe22">
  <xsd:schema xmlns:xsd="http://www.w3.org/2001/XMLSchema" xmlns:xs="http://www.w3.org/2001/XMLSchema" xmlns:p="http://schemas.microsoft.com/office/2006/metadata/properties" xmlns:ns2="5e323bc7-e7a8-4a1b-82f2-05f1e91fb819" xmlns:ns3="8a785be2-3fb7-4cf5-ba01-a139fb400fbc" targetNamespace="http://schemas.microsoft.com/office/2006/metadata/properties" ma:root="true" ma:fieldsID="39c84ae89945dbcc3e0eaed8f5ef549f" ns2:_="" ns3:_="">
    <xsd:import namespace="5e323bc7-e7a8-4a1b-82f2-05f1e91fb819"/>
    <xsd:import namespace="8a785be2-3fb7-4cf5-ba01-a139fb400fb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323bc7-e7a8-4a1b-82f2-05f1e91fb8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785be2-3fb7-4cf5-ba01-a139fb400fb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8a39f1e-7801-41d2-b194-731663cfd535}" ma:internalName="TaxCatchAll" ma:showField="CatchAllData" ma:web="8a785be2-3fb7-4cf5-ba01-a139fb400f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0ED6FB-B1A4-4FEA-B9A3-6F9AEB9EC398}">
  <ds:schemaRefs>
    <ds:schemaRef ds:uri="http://purl.org/dc/terms/"/>
    <ds:schemaRef ds:uri="http://schemas.microsoft.com/office/infopath/2007/PartnerControls"/>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www.w3.org/XML/1998/namespace"/>
    <ds:schemaRef ds:uri="8a785be2-3fb7-4cf5-ba01-a139fb400fbc"/>
    <ds:schemaRef ds:uri="5e323bc7-e7a8-4a1b-82f2-05f1e91fb819"/>
    <ds:schemaRef ds:uri="http://purl.org/dc/dcmitype/"/>
  </ds:schemaRefs>
</ds:datastoreItem>
</file>

<file path=customXml/itemProps2.xml><?xml version="1.0" encoding="utf-8"?>
<ds:datastoreItem xmlns:ds="http://schemas.openxmlformats.org/officeDocument/2006/customXml" ds:itemID="{8F74F00E-756A-4E89-A52B-F132EE8A5594}">
  <ds:schemaRefs>
    <ds:schemaRef ds:uri="5e323bc7-e7a8-4a1b-82f2-05f1e91fb819"/>
    <ds:schemaRef ds:uri="8a785be2-3fb7-4cf5-ba01-a139fb400f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10A9D8-3EBF-4E2C-8676-878130AC5A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282</TotalTime>
  <Words>3553</Words>
  <Application>Microsoft Office PowerPoint</Application>
  <PresentationFormat>Widescreen</PresentationFormat>
  <Paragraphs>342</Paragraphs>
  <Slides>65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Aptos</vt:lpstr>
      <vt:lpstr>Aptos Display</vt:lpstr>
      <vt:lpstr>Arial</vt:lpstr>
      <vt:lpstr>Kings Caslon Text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Chen Liang</dc:creator>
  <cp:lastModifiedBy>George Chennell</cp:lastModifiedBy>
  <cp:revision>172</cp:revision>
  <dcterms:created xsi:type="dcterms:W3CDTF">2026-03-02T11:15:01Z</dcterms:created>
  <dcterms:modified xsi:type="dcterms:W3CDTF">2026-04-10T07:33:01Z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0x0101008BB8E5E31840CD4D89A3990847FEB204</vt:lpwstr>
  </property>
  <property fmtid="{D5CDD505-2E9C-101B-9397-08002B2CF9AE}" pid="3" name="MediaServiceImageTags">
    <vt:lpwstr/>
  </property>
</Properties>
</file>